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27"/>
  </p:notesMasterIdLst>
  <p:sldIdLst>
    <p:sldId id="272" r:id="rId5"/>
    <p:sldId id="294" r:id="rId6"/>
    <p:sldId id="295" r:id="rId7"/>
    <p:sldId id="296" r:id="rId8"/>
    <p:sldId id="289" r:id="rId9"/>
    <p:sldId id="288" r:id="rId10"/>
    <p:sldId id="293" r:id="rId11"/>
    <p:sldId id="292" r:id="rId12"/>
    <p:sldId id="290" r:id="rId13"/>
    <p:sldId id="297" r:id="rId14"/>
    <p:sldId id="277" r:id="rId15"/>
    <p:sldId id="274" r:id="rId16"/>
    <p:sldId id="275" r:id="rId17"/>
    <p:sldId id="276" r:id="rId18"/>
    <p:sldId id="278" r:id="rId19"/>
    <p:sldId id="279" r:id="rId20"/>
    <p:sldId id="280" r:id="rId21"/>
    <p:sldId id="281" r:id="rId22"/>
    <p:sldId id="282" r:id="rId23"/>
    <p:sldId id="283" r:id="rId24"/>
    <p:sldId id="291" r:id="rId25"/>
    <p:sldId id="298" r:id="rId26"/>
  </p:sldIdLst>
  <p:sldSz cx="9144000" cy="5143500" type="screen16x9"/>
  <p:notesSz cx="6794500" cy="9931400"/>
  <p:defaultTextStyle>
    <a:defPPr>
      <a:defRPr lang="de-DE"/>
    </a:defPPr>
    <a:lvl1pPr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65" charset="-128"/>
        <a:cs typeface="+mn-cs"/>
      </a:defRPr>
    </a:lvl5pPr>
    <a:lvl6pPr marL="2286000" algn="l" defTabSz="914400" rtl="0" eaLnBrk="1" latinLnBrk="0" hangingPunct="1">
      <a:defRPr sz="2400" kern="1200">
        <a:solidFill>
          <a:schemeClr val="tx1"/>
        </a:solidFill>
        <a:latin typeface="Arial" charset="0"/>
        <a:ea typeface="ヒラギノ角ゴ Pro W3" pitchFamily="-65" charset="-128"/>
        <a:cs typeface="+mn-cs"/>
      </a:defRPr>
    </a:lvl6pPr>
    <a:lvl7pPr marL="2743200" algn="l" defTabSz="914400" rtl="0" eaLnBrk="1" latinLnBrk="0" hangingPunct="1">
      <a:defRPr sz="2400" kern="1200">
        <a:solidFill>
          <a:schemeClr val="tx1"/>
        </a:solidFill>
        <a:latin typeface="Arial" charset="0"/>
        <a:ea typeface="ヒラギノ角ゴ Pro W3" pitchFamily="-65" charset="-128"/>
        <a:cs typeface="+mn-cs"/>
      </a:defRPr>
    </a:lvl7pPr>
    <a:lvl8pPr marL="3200400" algn="l" defTabSz="914400" rtl="0" eaLnBrk="1" latinLnBrk="0" hangingPunct="1">
      <a:defRPr sz="2400" kern="1200">
        <a:solidFill>
          <a:schemeClr val="tx1"/>
        </a:solidFill>
        <a:latin typeface="Arial" charset="0"/>
        <a:ea typeface="ヒラギノ角ゴ Pro W3" pitchFamily="-65" charset="-128"/>
        <a:cs typeface="+mn-cs"/>
      </a:defRPr>
    </a:lvl8pPr>
    <a:lvl9pPr marL="3657600" algn="l" defTabSz="914400" rtl="0" eaLnBrk="1" latinLnBrk="0" hangingPunct="1">
      <a:defRPr sz="2400" kern="1200">
        <a:solidFill>
          <a:schemeClr val="tx1"/>
        </a:solidFill>
        <a:latin typeface="Arial" charset="0"/>
        <a:ea typeface="ヒラギノ角ゴ Pro W3" pitchFamily="-65"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B3F66-4A8B-C9A3-3562-E7E3F51BE4A2}" name="Grace Lee" initials="GL" userId="Grace Le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93E"/>
    <a:srgbClr val="912183"/>
    <a:srgbClr val="002F49"/>
    <a:srgbClr val="33A83A"/>
    <a:srgbClr val="0C5A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8710B8-0925-460B-B1EA-9EEB0FEAA324}" v="78" dt="2022-09-02T01:44:40.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0" autoAdjust="0"/>
    <p:restoredTop sz="96327"/>
  </p:normalViewPr>
  <p:slideViewPr>
    <p:cSldViewPr snapToGrid="0" snapToObjects="1">
      <p:cViewPr varScale="1">
        <p:scale>
          <a:sx n="145" d="100"/>
          <a:sy n="145" d="100"/>
        </p:scale>
        <p:origin x="60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8DA0DE8D-423A-4769-8DCE-1119F070FAA8}" type="datetimeFigureOut">
              <a:rPr lang="en-US" smtClean="0"/>
              <a:t>9/2/2022</a:t>
            </a:fld>
            <a:endParaRPr lang="en-US" dirty="0"/>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3E93C159-FFF8-48CC-A913-9EE3DBD348BD}" type="slidenum">
              <a:rPr lang="en-US" smtClean="0"/>
              <a:t>‹#›</a:t>
            </a:fld>
            <a:endParaRPr lang="en-US" dirty="0"/>
          </a:p>
        </p:txBody>
      </p:sp>
    </p:spTree>
    <p:extLst>
      <p:ext uri="{BB962C8B-B14F-4D97-AF65-F5344CB8AC3E}">
        <p14:creationId xmlns:p14="http://schemas.microsoft.com/office/powerpoint/2010/main" val="4220409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6357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5193E"/>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EB3B43"/>
              </a:buClr>
              <a:defRPr>
                <a:solidFill>
                  <a:srgbClr val="75193E"/>
                </a:solidFill>
              </a:defRPr>
            </a:lvl1pPr>
            <a:lvl2pPr>
              <a:buClr>
                <a:srgbClr val="FCAB12"/>
              </a:buClr>
              <a:defRPr>
                <a:solidFill>
                  <a:srgbClr val="75193E"/>
                </a:solidFill>
              </a:defRPr>
            </a:lvl2pPr>
            <a:lvl3pPr>
              <a:buClr>
                <a:srgbClr val="F67C2B"/>
              </a:buClr>
              <a:defRPr>
                <a:solidFill>
                  <a:srgbClr val="75193E"/>
                </a:solidFill>
              </a:defRPr>
            </a:lvl3pPr>
            <a:lvl4pPr>
              <a:defRPr>
                <a:solidFill>
                  <a:srgbClr val="75193E"/>
                </a:solidFill>
              </a:defRPr>
            </a:lvl4pPr>
            <a:lvl5pPr>
              <a:defRPr>
                <a:solidFill>
                  <a:srgbClr val="75193E"/>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88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46635"/>
            <a:ext cx="4038600" cy="2991889"/>
          </a:xfrm>
        </p:spPr>
        <p:txBody>
          <a:bodyPr/>
          <a:lstStyle>
            <a:lvl1pPr>
              <a:buClr>
                <a:srgbClr val="EB3B43"/>
              </a:buClr>
              <a:defRPr sz="2800"/>
            </a:lvl1pPr>
            <a:lvl2pPr>
              <a:defRPr sz="2400"/>
            </a:lvl2pPr>
            <a:lvl3pPr>
              <a:buClr>
                <a:srgbClr val="F36E2F"/>
              </a:buCl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356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355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988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26074"/>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56619"/>
            <a:ext cx="8229600" cy="27380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02546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5" r:id="rId3"/>
    <p:sldLayoutId id="2147483687" r:id="rId4"/>
    <p:sldLayoutId id="2147483688" r:id="rId5"/>
  </p:sldLayoutIdLst>
  <p:txStyles>
    <p:titleStyle>
      <a:lvl1pPr algn="l" defTabSz="457200" rtl="0" eaLnBrk="1" latinLnBrk="0" hangingPunct="1">
        <a:spcBef>
          <a:spcPct val="0"/>
        </a:spcBef>
        <a:buNone/>
        <a:defRPr sz="3600" b="1" kern="1200">
          <a:solidFill>
            <a:srgbClr val="75193E"/>
          </a:solidFill>
          <a:latin typeface="+mj-lt"/>
          <a:ea typeface="+mj-ea"/>
          <a:cs typeface="+mj-cs"/>
        </a:defRPr>
      </a:lvl1pPr>
    </p:titleStyle>
    <p:bodyStyle>
      <a:lvl1pPr marL="457200" indent="-457200" algn="l" defTabSz="457200" rtl="0" eaLnBrk="1" latinLnBrk="0" hangingPunct="1">
        <a:spcBef>
          <a:spcPct val="20000"/>
        </a:spcBef>
        <a:buClr>
          <a:srgbClr val="EE3F42"/>
        </a:buClr>
        <a:buFont typeface="Arial"/>
        <a:buChar char="•"/>
        <a:defRPr sz="2800" kern="1200">
          <a:solidFill>
            <a:srgbClr val="75193E"/>
          </a:solidFill>
          <a:latin typeface="+mn-lt"/>
          <a:ea typeface="+mn-ea"/>
          <a:cs typeface="+mn-cs"/>
        </a:defRPr>
      </a:lvl1pPr>
      <a:lvl2pPr marL="742950" indent="-285750" algn="l" defTabSz="457200" rtl="0" eaLnBrk="1" latinLnBrk="0" hangingPunct="1">
        <a:spcBef>
          <a:spcPct val="20000"/>
        </a:spcBef>
        <a:buClr>
          <a:srgbClr val="F68826"/>
        </a:buClr>
        <a:buFont typeface="Arial"/>
        <a:buChar char="–"/>
        <a:defRPr sz="2400" kern="1200">
          <a:solidFill>
            <a:srgbClr val="75193E"/>
          </a:solidFill>
          <a:latin typeface="+mn-lt"/>
          <a:ea typeface="+mn-ea"/>
          <a:cs typeface="+mn-cs"/>
        </a:defRPr>
      </a:lvl2pPr>
      <a:lvl3pPr marL="1143000" indent="-228600" algn="l" defTabSz="457200" rtl="0" eaLnBrk="1" latinLnBrk="0" hangingPunct="1">
        <a:spcBef>
          <a:spcPct val="20000"/>
        </a:spcBef>
        <a:buClr>
          <a:srgbClr val="F67E2E"/>
        </a:buClr>
        <a:buFont typeface="Arial"/>
        <a:buChar char="•"/>
        <a:defRPr sz="2200" kern="1200">
          <a:solidFill>
            <a:srgbClr val="75193E"/>
          </a:solidFill>
          <a:latin typeface="+mn-lt"/>
          <a:ea typeface="+mn-ea"/>
          <a:cs typeface="+mn-cs"/>
        </a:defRPr>
      </a:lvl3pPr>
      <a:lvl4pPr marL="1600200" indent="-228600" algn="l" defTabSz="457200" rtl="0" eaLnBrk="1" latinLnBrk="0" hangingPunct="1">
        <a:spcBef>
          <a:spcPct val="20000"/>
        </a:spcBef>
        <a:buClr>
          <a:srgbClr val="A52641"/>
        </a:buClr>
        <a:buFont typeface="Arial"/>
        <a:buChar char="–"/>
        <a:defRPr sz="2000" kern="1200">
          <a:solidFill>
            <a:srgbClr val="75193E"/>
          </a:solidFill>
          <a:latin typeface="+mn-lt"/>
          <a:ea typeface="+mn-ea"/>
          <a:cs typeface="+mn-cs"/>
        </a:defRPr>
      </a:lvl4pPr>
      <a:lvl5pPr marL="2057400" indent="-228600" algn="l" defTabSz="457200" rtl="0" eaLnBrk="1" latinLnBrk="0" hangingPunct="1">
        <a:spcBef>
          <a:spcPct val="20000"/>
        </a:spcBef>
        <a:buClr>
          <a:srgbClr val="C52F42"/>
        </a:buClr>
        <a:buFont typeface="Arial"/>
        <a:buChar char="»"/>
        <a:defRPr sz="2000" kern="1200">
          <a:solidFill>
            <a:srgbClr val="75193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mericanbar.org/groups/intellectual_property_law/publications/landslide/2017-18/november-december/attorney-client-privilege-inhouse-counsel/" TargetMode="External"/><Relationship Id="rId2" Type="http://schemas.openxmlformats.org/officeDocument/2006/relationships/hyperlink" Target="https://www.natlawreview.com/article/it-s-privilege-not-right-best-practices-house-lawye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etext.com/case/kaye-v-rosefielde" TargetMode="External"/><Relationship Id="rId2" Type="http://schemas.openxmlformats.org/officeDocument/2006/relationships/hyperlink" Target="https://www.americanbar.org/groups/professional_responsibility/publications/model_rules_of_professional_conduct/model_rules_of_professional_conduct_table_of_contents/" TargetMode="External"/><Relationship Id="rId1" Type="http://schemas.openxmlformats.org/officeDocument/2006/relationships/slideLayout" Target="../slideLayouts/slideLayout2.xml"/><Relationship Id="rId4" Type="http://schemas.openxmlformats.org/officeDocument/2006/relationships/hyperlink" Target="https://www.acc.com/resource-library/ethical-issues-negotiating-contrac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A7D9-D230-4192-8959-2C018C479C52}"/>
              </a:ext>
            </a:extLst>
          </p:cNvPr>
          <p:cNvSpPr>
            <a:spLocks noGrp="1"/>
          </p:cNvSpPr>
          <p:nvPr>
            <p:ph type="ctrTitle"/>
          </p:nvPr>
        </p:nvSpPr>
        <p:spPr>
          <a:xfrm>
            <a:off x="736600" y="879605"/>
            <a:ext cx="7772400" cy="1102519"/>
          </a:xfrm>
        </p:spPr>
        <p:txBody>
          <a:bodyPr>
            <a:noAutofit/>
          </a:bodyPr>
          <a:lstStyle/>
          <a:p>
            <a:r>
              <a:rPr lang="en-US" sz="2400" b="1" dirty="0">
                <a:solidFill>
                  <a:srgbClr val="000000"/>
                </a:solidFill>
                <a:effectLst/>
                <a:latin typeface="Arial" panose="020B0604020202020204" pitchFamily="34" charset="0"/>
                <a:ea typeface="Calibri" panose="020F0502020204030204" pitchFamily="34" charset="0"/>
              </a:rPr>
              <a:t>How the Legal Department can be an Effective Executive Business Partner</a:t>
            </a:r>
            <a:br>
              <a:rPr lang="en-US" sz="2400" dirty="0">
                <a:solidFill>
                  <a:srgbClr val="000000"/>
                </a:solidFill>
                <a:effectLst/>
                <a:latin typeface="Arial" panose="020B0604020202020204" pitchFamily="34" charset="0"/>
                <a:ea typeface="Calibri" panose="020F0502020204030204" pitchFamily="34" charset="0"/>
              </a:rPr>
            </a:br>
            <a:endParaRPr lang="en-US" sz="2400" dirty="0"/>
          </a:p>
        </p:txBody>
      </p:sp>
      <p:sp>
        <p:nvSpPr>
          <p:cNvPr id="10" name="Subtitle 2">
            <a:extLst>
              <a:ext uri="{FF2B5EF4-FFF2-40B4-BE49-F238E27FC236}">
                <a16:creationId xmlns:a16="http://schemas.microsoft.com/office/drawing/2014/main" id="{8BEA96FD-ED77-6AE8-7A79-A340602A5A79}"/>
              </a:ext>
            </a:extLst>
          </p:cNvPr>
          <p:cNvSpPr txBox="1">
            <a:spLocks/>
          </p:cNvSpPr>
          <p:nvPr/>
        </p:nvSpPr>
        <p:spPr>
          <a:xfrm>
            <a:off x="677576" y="3975882"/>
            <a:ext cx="1726987" cy="81282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Clr>
                <a:srgbClr val="EE3F42"/>
              </a:buClr>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F68826"/>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F67E2E"/>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A5264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C52F42"/>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1200" dirty="0">
                <a:solidFill>
                  <a:schemeClr val="tx1"/>
                </a:solidFill>
                <a:latin typeface="Arial" panose="020B0604020202020204" pitchFamily="34" charset="0"/>
                <a:cs typeface="Arial" panose="020B0604020202020204" pitchFamily="34" charset="0"/>
              </a:rPr>
              <a:t>Brian Campbell</a:t>
            </a:r>
          </a:p>
          <a:p>
            <a:pPr fontAlgn="auto">
              <a:lnSpc>
                <a:spcPct val="110000"/>
              </a:lnSpc>
              <a:spcAft>
                <a:spcPts val="0"/>
              </a:spcAft>
            </a:pPr>
            <a:r>
              <a:rPr lang="en-US" sz="1200" i="1" dirty="0">
                <a:solidFill>
                  <a:schemeClr val="tx1"/>
                </a:solidFill>
                <a:latin typeface="Arial" panose="020B0604020202020204" pitchFamily="34" charset="0"/>
                <a:cs typeface="Arial" panose="020B0604020202020204" pitchFamily="34" charset="0"/>
              </a:rPr>
              <a:t>Chief Legal Officer &amp; Corporate Secretary</a:t>
            </a:r>
          </a:p>
          <a:p>
            <a:pPr fontAlgn="auto">
              <a:spcAft>
                <a:spcPts val="0"/>
              </a:spcAft>
            </a:pPr>
            <a:r>
              <a:rPr lang="en-US" sz="1200" b="1" dirty="0" err="1">
                <a:solidFill>
                  <a:schemeClr val="tx1"/>
                </a:solidFill>
                <a:latin typeface="Arial" panose="020B0604020202020204" pitchFamily="34" charset="0"/>
                <a:cs typeface="Arial" panose="020B0604020202020204" pitchFamily="34" charset="0"/>
              </a:rPr>
              <a:t>DHI</a:t>
            </a:r>
            <a:r>
              <a:rPr lang="en-US" sz="1200" b="1" dirty="0">
                <a:solidFill>
                  <a:schemeClr val="tx1"/>
                </a:solidFill>
                <a:latin typeface="Arial" panose="020B0604020202020204" pitchFamily="34" charset="0"/>
                <a:cs typeface="Arial" panose="020B0604020202020204" pitchFamily="34" charset="0"/>
              </a:rPr>
              <a:t> Group, Inc.</a:t>
            </a:r>
          </a:p>
        </p:txBody>
      </p:sp>
      <p:sp>
        <p:nvSpPr>
          <p:cNvPr id="11" name="Subtitle 2">
            <a:extLst>
              <a:ext uri="{FF2B5EF4-FFF2-40B4-BE49-F238E27FC236}">
                <a16:creationId xmlns:a16="http://schemas.microsoft.com/office/drawing/2014/main" id="{7BBAEB5C-8043-DF6A-40D2-A936A5BF4A51}"/>
              </a:ext>
            </a:extLst>
          </p:cNvPr>
          <p:cNvSpPr txBox="1">
            <a:spLocks/>
          </p:cNvSpPr>
          <p:nvPr/>
        </p:nvSpPr>
        <p:spPr>
          <a:xfrm>
            <a:off x="6716112" y="3931913"/>
            <a:ext cx="1947211" cy="812820"/>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EE3F42"/>
              </a:buClr>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F68826"/>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F67E2E"/>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A5264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C52F42"/>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1200" dirty="0">
                <a:solidFill>
                  <a:schemeClr val="tx1"/>
                </a:solidFill>
                <a:latin typeface="Arial" panose="020B0604020202020204" pitchFamily="34" charset="0"/>
                <a:cs typeface="Arial" panose="020B0604020202020204" pitchFamily="34" charset="0"/>
              </a:rPr>
              <a:t>Hemant Pathak</a:t>
            </a:r>
          </a:p>
          <a:p>
            <a:pPr fontAlgn="auto">
              <a:lnSpc>
                <a:spcPct val="110000"/>
              </a:lnSpc>
              <a:spcAft>
                <a:spcPts val="0"/>
              </a:spcAft>
            </a:pPr>
            <a:r>
              <a:rPr lang="en-US" sz="1200" i="1" dirty="0">
                <a:solidFill>
                  <a:schemeClr val="tx1"/>
                </a:solidFill>
                <a:latin typeface="Arial" panose="020B0604020202020204" pitchFamily="34" charset="0"/>
                <a:cs typeface="Arial" panose="020B0604020202020204" pitchFamily="34" charset="0"/>
              </a:rPr>
              <a:t>Chief Legal Counsel</a:t>
            </a:r>
          </a:p>
          <a:p>
            <a:pPr fontAlgn="auto">
              <a:spcAft>
                <a:spcPts val="0"/>
              </a:spcAft>
            </a:pPr>
            <a:r>
              <a:rPr lang="en-US" sz="1200" b="1" dirty="0">
                <a:solidFill>
                  <a:schemeClr val="tx1"/>
                </a:solidFill>
                <a:latin typeface="Arial" panose="020B0604020202020204" pitchFamily="34" charset="0"/>
                <a:cs typeface="Arial" panose="020B0604020202020204" pitchFamily="34" charset="0"/>
              </a:rPr>
              <a:t>Microsoft Federal</a:t>
            </a:r>
          </a:p>
        </p:txBody>
      </p:sp>
      <p:sp>
        <p:nvSpPr>
          <p:cNvPr id="12" name="Subtitle 2">
            <a:extLst>
              <a:ext uri="{FF2B5EF4-FFF2-40B4-BE49-F238E27FC236}">
                <a16:creationId xmlns:a16="http://schemas.microsoft.com/office/drawing/2014/main" id="{5F2F70F6-27DB-45EA-EE3A-23A5EF0609BC}"/>
              </a:ext>
            </a:extLst>
          </p:cNvPr>
          <p:cNvSpPr txBox="1">
            <a:spLocks/>
          </p:cNvSpPr>
          <p:nvPr/>
        </p:nvSpPr>
        <p:spPr>
          <a:xfrm>
            <a:off x="4968592" y="3975882"/>
            <a:ext cx="1625601" cy="81282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Clr>
                <a:srgbClr val="EE3F42"/>
              </a:buClr>
              <a:buFont typeface="Arial"/>
              <a:buNone/>
              <a:defRPr sz="28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rgbClr val="F68826"/>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rgbClr val="F67E2E"/>
              </a:buClr>
              <a:buFont typeface="Arial"/>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rgbClr val="A52641"/>
              </a:buClr>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rgbClr val="C52F42"/>
              </a:buClr>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pPr>
            <a:r>
              <a:rPr lang="en-US" sz="1200" dirty="0">
                <a:solidFill>
                  <a:schemeClr val="tx1"/>
                </a:solidFill>
                <a:latin typeface="Arial" panose="020B0604020202020204" pitchFamily="34" charset="0"/>
                <a:cs typeface="Arial" panose="020B0604020202020204" pitchFamily="34" charset="0"/>
              </a:rPr>
              <a:t>Grace Lee</a:t>
            </a:r>
          </a:p>
          <a:p>
            <a:pPr fontAlgn="auto">
              <a:lnSpc>
                <a:spcPct val="110000"/>
              </a:lnSpc>
              <a:spcAft>
                <a:spcPts val="0"/>
              </a:spcAft>
            </a:pPr>
            <a:r>
              <a:rPr lang="en-US" sz="1200" i="1" dirty="0">
                <a:solidFill>
                  <a:schemeClr val="tx1"/>
                </a:solidFill>
                <a:latin typeface="Arial" panose="020B0604020202020204" pitchFamily="34" charset="0"/>
                <a:cs typeface="Arial" panose="020B0604020202020204" pitchFamily="34" charset="0"/>
              </a:rPr>
              <a:t>Director of Legal</a:t>
            </a:r>
          </a:p>
          <a:p>
            <a:pPr fontAlgn="auto">
              <a:spcAft>
                <a:spcPts val="0"/>
              </a:spcAft>
            </a:pPr>
            <a:r>
              <a:rPr lang="en-US" sz="1200" b="1" dirty="0" err="1">
                <a:solidFill>
                  <a:schemeClr val="tx1"/>
                </a:solidFill>
                <a:latin typeface="Arial" panose="020B0604020202020204" pitchFamily="34" charset="0"/>
                <a:cs typeface="Arial" panose="020B0604020202020204" pitchFamily="34" charset="0"/>
              </a:rPr>
              <a:t>Ariat</a:t>
            </a:r>
            <a:r>
              <a:rPr lang="en-US" sz="1200" b="1" dirty="0">
                <a:solidFill>
                  <a:schemeClr val="tx1"/>
                </a:solidFill>
                <a:latin typeface="Arial" panose="020B0604020202020204" pitchFamily="34" charset="0"/>
                <a:cs typeface="Arial" panose="020B0604020202020204" pitchFamily="34" charset="0"/>
              </a:rPr>
              <a:t> International, Inc.</a:t>
            </a:r>
          </a:p>
        </p:txBody>
      </p:sp>
      <p:sp>
        <p:nvSpPr>
          <p:cNvPr id="14" name="TextBox 13">
            <a:extLst>
              <a:ext uri="{FF2B5EF4-FFF2-40B4-BE49-F238E27FC236}">
                <a16:creationId xmlns:a16="http://schemas.microsoft.com/office/drawing/2014/main" id="{E45C2E40-BA04-8B25-A084-3ED0F44D97A5}"/>
              </a:ext>
            </a:extLst>
          </p:cNvPr>
          <p:cNvSpPr txBox="1"/>
          <p:nvPr/>
        </p:nvSpPr>
        <p:spPr>
          <a:xfrm>
            <a:off x="2828596" y="3910659"/>
            <a:ext cx="1518948" cy="834074"/>
          </a:xfrm>
          <a:prstGeom prst="rect">
            <a:avLst/>
          </a:prstGeom>
          <a:noFill/>
        </p:spPr>
        <p:txBody>
          <a:bodyPr wrap="square">
            <a:spAutoFit/>
          </a:bodyPr>
          <a:lstStyle/>
          <a:p>
            <a:pPr algn="ctr" fontAlgn="auto">
              <a:spcAft>
                <a:spcPts val="0"/>
              </a:spcAft>
            </a:pPr>
            <a:r>
              <a:rPr lang="en-US" sz="1200" dirty="0">
                <a:solidFill>
                  <a:schemeClr val="tx1"/>
                </a:solidFill>
                <a:latin typeface="Arial" panose="020B0604020202020204" pitchFamily="34" charset="0"/>
                <a:cs typeface="Arial" panose="020B0604020202020204" pitchFamily="34" charset="0"/>
              </a:rPr>
              <a:t>Sherie Edwards</a:t>
            </a:r>
          </a:p>
          <a:p>
            <a:pPr algn="ctr" fontAlgn="auto">
              <a:lnSpc>
                <a:spcPct val="110000"/>
              </a:lnSpc>
              <a:spcAft>
                <a:spcPts val="0"/>
              </a:spcAft>
            </a:pPr>
            <a:r>
              <a:rPr lang="en-US" sz="1100" i="1" dirty="0">
                <a:solidFill>
                  <a:schemeClr val="tx1"/>
                </a:solidFill>
                <a:latin typeface="Arial" panose="020B0604020202020204" pitchFamily="34" charset="0"/>
                <a:cs typeface="Arial" panose="020B0604020202020204" pitchFamily="34" charset="0"/>
              </a:rPr>
              <a:t>Vice President, Corporate &amp; Legal</a:t>
            </a:r>
          </a:p>
          <a:p>
            <a:pPr algn="ctr" fontAlgn="auto">
              <a:spcAft>
                <a:spcPts val="0"/>
              </a:spcAft>
            </a:pPr>
            <a:r>
              <a:rPr lang="en-US" sz="1200" b="1" dirty="0">
                <a:solidFill>
                  <a:schemeClr val="tx1"/>
                </a:solidFill>
                <a:latin typeface="Arial" panose="020B0604020202020204" pitchFamily="34" charset="0"/>
                <a:cs typeface="Arial" panose="020B0604020202020204" pitchFamily="34" charset="0"/>
              </a:rPr>
              <a:t>SVMIC</a:t>
            </a:r>
          </a:p>
        </p:txBody>
      </p:sp>
      <p:pic>
        <p:nvPicPr>
          <p:cNvPr id="15" name="Picture 14" descr="A group of people taking a selfie&#10;&#10;Description automatically generated">
            <a:extLst>
              <a:ext uri="{FF2B5EF4-FFF2-40B4-BE49-F238E27FC236}">
                <a16:creationId xmlns:a16="http://schemas.microsoft.com/office/drawing/2014/main" id="{E4011CB7-E45C-E34C-8213-73273F36B52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68592" y="1948724"/>
            <a:ext cx="1645920" cy="1920240"/>
          </a:xfrm>
          <a:prstGeom prst="rect">
            <a:avLst/>
          </a:prstGeom>
        </p:spPr>
      </p:pic>
      <p:pic>
        <p:nvPicPr>
          <p:cNvPr id="1028" name="Picture 4">
            <a:extLst>
              <a:ext uri="{FF2B5EF4-FFF2-40B4-BE49-F238E27FC236}">
                <a16:creationId xmlns:a16="http://schemas.microsoft.com/office/drawing/2014/main" id="{B3E66D79-DFC6-069A-BC55-0BD3B3447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96" y="1948724"/>
            <a:ext cx="1667963" cy="18989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C124DF9-16E7-E5FD-D01C-0F3FC15B4759}"/>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60028" y="1937012"/>
            <a:ext cx="1547372" cy="19736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miling for the camera&#10;&#10;Description automatically generated with low confidence">
            <a:extLst>
              <a:ext uri="{FF2B5EF4-FFF2-40B4-BE49-F238E27FC236}">
                <a16:creationId xmlns:a16="http://schemas.microsoft.com/office/drawing/2014/main" id="{70A14B3A-59CF-3DF0-EF2D-04EA5C8DC40E}"/>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8076" r="10549"/>
          <a:stretch/>
        </p:blipFill>
        <p:spPr>
          <a:xfrm>
            <a:off x="2776092" y="1937012"/>
            <a:ext cx="1723546" cy="1920240"/>
          </a:xfrm>
          <a:prstGeom prst="rect">
            <a:avLst/>
          </a:prstGeom>
        </p:spPr>
      </p:pic>
    </p:spTree>
    <p:extLst>
      <p:ext uri="{BB962C8B-B14F-4D97-AF65-F5344CB8AC3E}">
        <p14:creationId xmlns:p14="http://schemas.microsoft.com/office/powerpoint/2010/main" val="369516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68C8-6346-C170-3381-62DDA1BA7306}"/>
              </a:ext>
            </a:extLst>
          </p:cNvPr>
          <p:cNvSpPr>
            <a:spLocks noGrp="1"/>
          </p:cNvSpPr>
          <p:nvPr>
            <p:ph type="title"/>
          </p:nvPr>
        </p:nvSpPr>
        <p:spPr/>
        <p:txBody>
          <a:bodyPr>
            <a:normAutofit/>
          </a:bodyPr>
          <a:lstStyle/>
          <a:p>
            <a:pPr algn="ctr"/>
            <a:r>
              <a:rPr lang="en-US" sz="2400" dirty="0"/>
              <a:t>Navigating Ethics Rules:</a:t>
            </a:r>
            <a:br>
              <a:rPr lang="en-US" sz="2400" dirty="0"/>
            </a:br>
            <a:r>
              <a:rPr lang="en-US" sz="2400" dirty="0"/>
              <a:t>How do the Rules Apply to Inhouse Practice</a:t>
            </a:r>
          </a:p>
        </p:txBody>
      </p:sp>
      <p:sp>
        <p:nvSpPr>
          <p:cNvPr id="3" name="Content Placeholder 2">
            <a:extLst>
              <a:ext uri="{FF2B5EF4-FFF2-40B4-BE49-F238E27FC236}">
                <a16:creationId xmlns:a16="http://schemas.microsoft.com/office/drawing/2014/main" id="{BDE7DDA2-59F8-3E2B-4B6C-412927E012BA}"/>
              </a:ext>
            </a:extLst>
          </p:cNvPr>
          <p:cNvSpPr>
            <a:spLocks noGrp="1"/>
          </p:cNvSpPr>
          <p:nvPr>
            <p:ph idx="1"/>
          </p:nvPr>
        </p:nvSpPr>
        <p:spPr/>
        <p:txBody>
          <a:bodyPr>
            <a:normAutofit lnSpcReduction="10000"/>
          </a:bodyPr>
          <a:lstStyle/>
          <a:p>
            <a:r>
              <a:rPr lang="en-US" dirty="0"/>
              <a:t>Most states have adopted the ABA Model Rules (with modification)</a:t>
            </a:r>
          </a:p>
          <a:p>
            <a:r>
              <a:rPr lang="en-US" dirty="0"/>
              <a:t>Each state has specific rules:  know the rules of your jurisdiction</a:t>
            </a:r>
          </a:p>
          <a:p>
            <a:r>
              <a:rPr lang="en-US" dirty="0"/>
              <a:t>Many rules, but not all, apply to in-house counsel (exceptions:  trust funds, advertising)</a:t>
            </a:r>
          </a:p>
        </p:txBody>
      </p:sp>
    </p:spTree>
    <p:extLst>
      <p:ext uri="{BB962C8B-B14F-4D97-AF65-F5344CB8AC3E}">
        <p14:creationId xmlns:p14="http://schemas.microsoft.com/office/powerpoint/2010/main" val="22431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AADC8-59C3-A201-F8A9-E1639CF38901}"/>
              </a:ext>
            </a:extLst>
          </p:cNvPr>
          <p:cNvSpPr>
            <a:spLocks noGrp="1"/>
          </p:cNvSpPr>
          <p:nvPr>
            <p:ph type="title"/>
          </p:nvPr>
        </p:nvSpPr>
        <p:spPr/>
        <p:txBody>
          <a:bodyPr/>
          <a:lstStyle/>
          <a:p>
            <a:pPr algn="ctr"/>
            <a:r>
              <a:rPr lang="en-US" dirty="0"/>
              <a:t>Conflicts of Interest</a:t>
            </a:r>
          </a:p>
        </p:txBody>
      </p:sp>
      <p:sp>
        <p:nvSpPr>
          <p:cNvPr id="3" name="Content Placeholder 2">
            <a:extLst>
              <a:ext uri="{FF2B5EF4-FFF2-40B4-BE49-F238E27FC236}">
                <a16:creationId xmlns:a16="http://schemas.microsoft.com/office/drawing/2014/main" id="{BC99E274-B3CC-A751-D9F0-B8BBEC996263}"/>
              </a:ext>
            </a:extLst>
          </p:cNvPr>
          <p:cNvSpPr>
            <a:spLocks noGrp="1"/>
          </p:cNvSpPr>
          <p:nvPr>
            <p:ph idx="1"/>
          </p:nvPr>
        </p:nvSpPr>
        <p:spPr/>
        <p:txBody>
          <a:bodyPr>
            <a:normAutofit fontScale="92500" lnSpcReduction="10000"/>
          </a:bodyPr>
          <a:lstStyle/>
          <a:p>
            <a:pPr algn="just"/>
            <a:r>
              <a:rPr lang="en-US" sz="2300" dirty="0"/>
              <a:t>Rule 1.9:  </a:t>
            </a:r>
            <a:r>
              <a:rPr lang="en-US" sz="2300" b="0" i="0" dirty="0">
                <a:effectLst/>
              </a:rPr>
              <a:t>(b) A lawyer shall not knowingly represent a person in the same or a substantially related matter in which a firm with which the lawyer formerly was associated had previously represented a client</a:t>
            </a:r>
          </a:p>
          <a:p>
            <a:pPr lvl="1" algn="just"/>
            <a:r>
              <a:rPr lang="en-US" sz="1900" b="0" i="0" dirty="0">
                <a:effectLst/>
              </a:rPr>
              <a:t>(1) whose interests are materially adverse to that person; and</a:t>
            </a:r>
          </a:p>
          <a:p>
            <a:pPr lvl="1"/>
            <a:r>
              <a:rPr lang="en-US" sz="1900" b="0" i="0" dirty="0">
                <a:effectLst/>
              </a:rPr>
              <a:t>(2) about whom the lawyer had acquired information protected by Rules 1.6 and 1.9(c) that is material to the matter;  unless the former client gives informed consent, confirmed in writing.</a:t>
            </a:r>
            <a:endParaRPr lang="en-US" sz="2300" b="0" i="0" dirty="0">
              <a:effectLst/>
            </a:endParaRPr>
          </a:p>
          <a:p>
            <a:r>
              <a:rPr lang="en-US" sz="2300" dirty="0"/>
              <a:t>How does this apply in the corporate setting?</a:t>
            </a:r>
          </a:p>
          <a:p>
            <a:endParaRPr lang="en-US" dirty="0"/>
          </a:p>
        </p:txBody>
      </p:sp>
    </p:spTree>
    <p:extLst>
      <p:ext uri="{BB962C8B-B14F-4D97-AF65-F5344CB8AC3E}">
        <p14:creationId xmlns:p14="http://schemas.microsoft.com/office/powerpoint/2010/main" val="376709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C96D-531D-3B8B-879B-93C2D55FFDC7}"/>
              </a:ext>
            </a:extLst>
          </p:cNvPr>
          <p:cNvSpPr>
            <a:spLocks noGrp="1"/>
          </p:cNvSpPr>
          <p:nvPr>
            <p:ph type="title"/>
          </p:nvPr>
        </p:nvSpPr>
        <p:spPr/>
        <p:txBody>
          <a:bodyPr/>
          <a:lstStyle/>
          <a:p>
            <a:pPr algn="ctr"/>
            <a:r>
              <a:rPr lang="en-US" dirty="0"/>
              <a:t>Scenario #1</a:t>
            </a:r>
          </a:p>
        </p:txBody>
      </p:sp>
      <p:sp>
        <p:nvSpPr>
          <p:cNvPr id="3" name="Content Placeholder 2">
            <a:extLst>
              <a:ext uri="{FF2B5EF4-FFF2-40B4-BE49-F238E27FC236}">
                <a16:creationId xmlns:a16="http://schemas.microsoft.com/office/drawing/2014/main" id="{7DA8A144-84A2-AC4B-4089-49A39C2EC7B8}"/>
              </a:ext>
            </a:extLst>
          </p:cNvPr>
          <p:cNvSpPr>
            <a:spLocks noGrp="1"/>
          </p:cNvSpPr>
          <p:nvPr>
            <p:ph idx="1"/>
          </p:nvPr>
        </p:nvSpPr>
        <p:spPr/>
        <p:txBody>
          <a:bodyPr/>
          <a:lstStyle/>
          <a:p>
            <a:r>
              <a:rPr lang="en-US" sz="1600" dirty="0"/>
              <a:t>Company ABC is growing and has decided to add to its legal department of 3 attorneys.  They hire attorney Sherie, who was on a team that represented Company XYZ while at a law firm.</a:t>
            </a:r>
          </a:p>
          <a:p>
            <a:r>
              <a:rPr lang="en-US" sz="1600" dirty="0"/>
              <a:t>Company ABC sues Company XYZ for copyright infringement; Sherie’s firm handled the matter, but she was not involved.  However, she has not previously informed her new employer of this fact.</a:t>
            </a:r>
          </a:p>
          <a:p>
            <a:r>
              <a:rPr lang="en-US" sz="1600" dirty="0"/>
              <a:t>Company XYZ raises a conflict issue.</a:t>
            </a:r>
          </a:p>
          <a:p>
            <a:pPr marL="0" indent="0">
              <a:buNone/>
            </a:pPr>
            <a:endParaRPr lang="en-US" dirty="0"/>
          </a:p>
        </p:txBody>
      </p:sp>
    </p:spTree>
    <p:extLst>
      <p:ext uri="{BB962C8B-B14F-4D97-AF65-F5344CB8AC3E}">
        <p14:creationId xmlns:p14="http://schemas.microsoft.com/office/powerpoint/2010/main" val="744199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0D9BA-0583-6B57-9FBC-EBE83B864FBB}"/>
              </a:ext>
            </a:extLst>
          </p:cNvPr>
          <p:cNvSpPr>
            <a:spLocks noGrp="1"/>
          </p:cNvSpPr>
          <p:nvPr>
            <p:ph type="title"/>
          </p:nvPr>
        </p:nvSpPr>
        <p:spPr/>
        <p:txBody>
          <a:bodyPr>
            <a:normAutofit fontScale="90000"/>
          </a:bodyPr>
          <a:lstStyle/>
          <a:p>
            <a:pPr algn="ctr"/>
            <a:r>
              <a:rPr lang="en-US" dirty="0"/>
              <a:t>Polling Question:  Is there a conflict?</a:t>
            </a:r>
          </a:p>
        </p:txBody>
      </p:sp>
      <p:sp>
        <p:nvSpPr>
          <p:cNvPr id="3" name="Content Placeholder 2">
            <a:extLst>
              <a:ext uri="{FF2B5EF4-FFF2-40B4-BE49-F238E27FC236}">
                <a16:creationId xmlns:a16="http://schemas.microsoft.com/office/drawing/2014/main" id="{3D7B8719-86EA-853A-5D20-18B98CFBF500}"/>
              </a:ext>
            </a:extLst>
          </p:cNvPr>
          <p:cNvSpPr>
            <a:spLocks noGrp="1"/>
          </p:cNvSpPr>
          <p:nvPr>
            <p:ph idx="1"/>
          </p:nvPr>
        </p:nvSpPr>
        <p:spPr/>
        <p:txBody>
          <a:bodyPr>
            <a:normAutofit/>
          </a:bodyPr>
          <a:lstStyle/>
          <a:p>
            <a:r>
              <a:rPr lang="en-US" sz="1800" dirty="0"/>
              <a:t>No.  Sherie now works for ABC so her prior employment at the firm that represented XYZ isn’t an issue.</a:t>
            </a:r>
          </a:p>
          <a:p>
            <a:r>
              <a:rPr lang="en-US" sz="1800" dirty="0"/>
              <a:t>Yes, the mere fact that her former employer (firm) represented XYZ creates a conflict.</a:t>
            </a:r>
          </a:p>
          <a:p>
            <a:r>
              <a:rPr lang="en-US" sz="1800" dirty="0"/>
              <a:t>No, since Sherie was not involved in the matter and has no material information there is no conflict.</a:t>
            </a:r>
          </a:p>
        </p:txBody>
      </p:sp>
    </p:spTree>
    <p:extLst>
      <p:ext uri="{BB962C8B-B14F-4D97-AF65-F5344CB8AC3E}">
        <p14:creationId xmlns:p14="http://schemas.microsoft.com/office/powerpoint/2010/main" val="195214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7004-D09C-6DA7-37ED-5B32274A38F7}"/>
              </a:ext>
            </a:extLst>
          </p:cNvPr>
          <p:cNvSpPr>
            <a:spLocks noGrp="1"/>
          </p:cNvSpPr>
          <p:nvPr>
            <p:ph type="title"/>
          </p:nvPr>
        </p:nvSpPr>
        <p:spPr/>
        <p:txBody>
          <a:bodyPr/>
          <a:lstStyle/>
          <a:p>
            <a:pPr algn="ctr"/>
            <a:r>
              <a:rPr lang="en-US" dirty="0"/>
              <a:t>Unrepresented Parties (Rule 4.3)</a:t>
            </a:r>
          </a:p>
        </p:txBody>
      </p:sp>
      <p:sp>
        <p:nvSpPr>
          <p:cNvPr id="3" name="Content Placeholder 2">
            <a:extLst>
              <a:ext uri="{FF2B5EF4-FFF2-40B4-BE49-F238E27FC236}">
                <a16:creationId xmlns:a16="http://schemas.microsoft.com/office/drawing/2014/main" id="{DB07625C-B2B1-2822-FCD1-AB62480C32CF}"/>
              </a:ext>
            </a:extLst>
          </p:cNvPr>
          <p:cNvSpPr>
            <a:spLocks noGrp="1"/>
          </p:cNvSpPr>
          <p:nvPr>
            <p:ph idx="1"/>
          </p:nvPr>
        </p:nvSpPr>
        <p:spPr/>
        <p:txBody>
          <a:bodyPr>
            <a:normAutofit/>
          </a:bodyPr>
          <a:lstStyle/>
          <a:p>
            <a:r>
              <a:rPr lang="en-US" sz="1600" b="0" i="0" dirty="0">
                <a:effectLst/>
              </a:rPr>
              <a:t>In dealing on behalf of a client with a person who is not represented by counsel, a lawyer shall not state or imply that the lawyer is disinterested. When the lawyer knows or reasonably should know that the unrepresented person misunderstands the lawyer’s role in the matter, the lawyer shall make reasonable efforts to correct the misunderstanding. The lawyer shall not give legal advice to an unrepresented person, other than the advice to secure counsel, if the lawyer knows or reasonably should know that the interests of such a person are or have a reasonable possibility of being in conflict with the interests of the client.</a:t>
            </a:r>
            <a:endParaRPr lang="en-US" sz="1600" dirty="0"/>
          </a:p>
        </p:txBody>
      </p:sp>
    </p:spTree>
    <p:extLst>
      <p:ext uri="{BB962C8B-B14F-4D97-AF65-F5344CB8AC3E}">
        <p14:creationId xmlns:p14="http://schemas.microsoft.com/office/powerpoint/2010/main" val="112048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848A-FE59-06BF-B3C1-70213077B130}"/>
              </a:ext>
            </a:extLst>
          </p:cNvPr>
          <p:cNvSpPr>
            <a:spLocks noGrp="1"/>
          </p:cNvSpPr>
          <p:nvPr>
            <p:ph type="title"/>
          </p:nvPr>
        </p:nvSpPr>
        <p:spPr/>
        <p:txBody>
          <a:bodyPr/>
          <a:lstStyle/>
          <a:p>
            <a:pPr algn="ctr"/>
            <a:r>
              <a:rPr lang="en-US" dirty="0"/>
              <a:t>Scenario #2</a:t>
            </a:r>
          </a:p>
        </p:txBody>
      </p:sp>
      <p:sp>
        <p:nvSpPr>
          <p:cNvPr id="3" name="Content Placeholder 2">
            <a:extLst>
              <a:ext uri="{FF2B5EF4-FFF2-40B4-BE49-F238E27FC236}">
                <a16:creationId xmlns:a16="http://schemas.microsoft.com/office/drawing/2014/main" id="{99B0930E-4184-1803-C412-91079A58E649}"/>
              </a:ext>
            </a:extLst>
          </p:cNvPr>
          <p:cNvSpPr>
            <a:spLocks noGrp="1"/>
          </p:cNvSpPr>
          <p:nvPr>
            <p:ph idx="1"/>
          </p:nvPr>
        </p:nvSpPr>
        <p:spPr/>
        <p:txBody>
          <a:bodyPr>
            <a:normAutofit/>
          </a:bodyPr>
          <a:lstStyle/>
          <a:p>
            <a:r>
              <a:rPr lang="en-US" sz="2000" dirty="0"/>
              <a:t>The VP of your IT department asks you to review a contract provided by a vendor that is a small, family-owned company. You believe, based on a  reading of the very simple contract, that the vendor is not represented by counsel.  You ask the VP to obtain the contact information for the vendor’s counsel and learn that your belief is correct. </a:t>
            </a:r>
          </a:p>
        </p:txBody>
      </p:sp>
    </p:spTree>
    <p:extLst>
      <p:ext uri="{BB962C8B-B14F-4D97-AF65-F5344CB8AC3E}">
        <p14:creationId xmlns:p14="http://schemas.microsoft.com/office/powerpoint/2010/main" val="2845696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546F-C8B9-A12C-F72F-228C0CA93020}"/>
              </a:ext>
            </a:extLst>
          </p:cNvPr>
          <p:cNvSpPr>
            <a:spLocks noGrp="1"/>
          </p:cNvSpPr>
          <p:nvPr>
            <p:ph type="title"/>
          </p:nvPr>
        </p:nvSpPr>
        <p:spPr/>
        <p:txBody>
          <a:bodyPr>
            <a:normAutofit/>
          </a:bodyPr>
          <a:lstStyle/>
          <a:p>
            <a:pPr algn="ctr"/>
            <a:r>
              <a:rPr lang="en-US" sz="2400" dirty="0"/>
              <a:t>Polling Question: What is your responsibility under Rule 4.3?</a:t>
            </a:r>
          </a:p>
        </p:txBody>
      </p:sp>
      <p:sp>
        <p:nvSpPr>
          <p:cNvPr id="3" name="Content Placeholder 2">
            <a:extLst>
              <a:ext uri="{FF2B5EF4-FFF2-40B4-BE49-F238E27FC236}">
                <a16:creationId xmlns:a16="http://schemas.microsoft.com/office/drawing/2014/main" id="{8476BC1A-0D66-0791-06D7-A23C1D0B6C8A}"/>
              </a:ext>
            </a:extLst>
          </p:cNvPr>
          <p:cNvSpPr>
            <a:spLocks noGrp="1"/>
          </p:cNvSpPr>
          <p:nvPr>
            <p:ph idx="1"/>
          </p:nvPr>
        </p:nvSpPr>
        <p:spPr/>
        <p:txBody>
          <a:bodyPr>
            <a:normAutofit fontScale="85000" lnSpcReduction="20000"/>
          </a:bodyPr>
          <a:lstStyle/>
          <a:p>
            <a:r>
              <a:rPr lang="en-US" dirty="0"/>
              <a:t>None.  If the vendor has chosen not to retain counsel that isn’t your problem, and it gives your client an advantage.</a:t>
            </a:r>
          </a:p>
          <a:p>
            <a:r>
              <a:rPr lang="en-US" dirty="0"/>
              <a:t>You have a duty to inform the vendor that you are acting in a legal, not business, capacity for your company, disclose that you are not a disinterested party and recommend (in writing) that the vendor engage counsel to review any changes you’ve made to the contract.</a:t>
            </a:r>
          </a:p>
        </p:txBody>
      </p:sp>
    </p:spTree>
    <p:extLst>
      <p:ext uri="{BB962C8B-B14F-4D97-AF65-F5344CB8AC3E}">
        <p14:creationId xmlns:p14="http://schemas.microsoft.com/office/powerpoint/2010/main" val="830801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49D5E-B1C9-04F0-19BD-85DA341B48E8}"/>
              </a:ext>
            </a:extLst>
          </p:cNvPr>
          <p:cNvSpPr>
            <a:spLocks noGrp="1"/>
          </p:cNvSpPr>
          <p:nvPr>
            <p:ph type="title"/>
          </p:nvPr>
        </p:nvSpPr>
        <p:spPr/>
        <p:txBody>
          <a:bodyPr>
            <a:normAutofit fontScale="90000"/>
          </a:bodyPr>
          <a:lstStyle/>
          <a:p>
            <a:pPr algn="ctr"/>
            <a:r>
              <a:rPr lang="en-US" dirty="0"/>
              <a:t>Business Transactions with a Client (Rule 1.8)</a:t>
            </a:r>
          </a:p>
        </p:txBody>
      </p:sp>
      <p:sp>
        <p:nvSpPr>
          <p:cNvPr id="3" name="Content Placeholder 2">
            <a:extLst>
              <a:ext uri="{FF2B5EF4-FFF2-40B4-BE49-F238E27FC236}">
                <a16:creationId xmlns:a16="http://schemas.microsoft.com/office/drawing/2014/main" id="{77B2D71A-BE1D-59D7-3D6B-7EAEA5045364}"/>
              </a:ext>
            </a:extLst>
          </p:cNvPr>
          <p:cNvSpPr>
            <a:spLocks noGrp="1"/>
          </p:cNvSpPr>
          <p:nvPr>
            <p:ph idx="1"/>
          </p:nvPr>
        </p:nvSpPr>
        <p:spPr/>
        <p:txBody>
          <a:bodyPr>
            <a:normAutofit fontScale="62500" lnSpcReduction="20000"/>
          </a:bodyPr>
          <a:lstStyle/>
          <a:p>
            <a:pPr algn="l"/>
            <a:r>
              <a:rPr lang="en-US" sz="2600" b="0" i="0" dirty="0">
                <a:effectLst/>
              </a:rPr>
              <a:t>(a)  A lawyer shall not enter into a business transaction with a client or knowingly acquire an ownership, possessory, security or other pecuniary interest adverse to a client unless:</a:t>
            </a:r>
          </a:p>
          <a:p>
            <a:pPr lvl="1"/>
            <a:r>
              <a:rPr lang="en-US" b="0" i="0" dirty="0">
                <a:effectLst/>
              </a:rPr>
              <a:t>(1)  the transaction and terms on which the lawyer acquires the interest are fair and reasonable to the client and are fully disclosed and transmitted in writing in a manner that can be reasonably understood by the client;</a:t>
            </a:r>
          </a:p>
          <a:p>
            <a:pPr lvl="1"/>
            <a:r>
              <a:rPr lang="en-US" b="0" i="0" dirty="0">
                <a:effectLst/>
              </a:rPr>
              <a:t>(2)  the client is advised in writing of the desirability of seeking and is given a reasonable opportunity to seek the advice of independent legal counsel on the transaction; and</a:t>
            </a:r>
          </a:p>
          <a:p>
            <a:pPr lvl="1"/>
            <a:r>
              <a:rPr lang="en-US" b="0" i="0" dirty="0">
                <a:effectLst/>
              </a:rPr>
              <a:t>(3)  the client gives informed consent, in a writing signed by the client, to the essential terms of the transaction and the lawyer's role in the transaction, including whether the lawyer is representing the client in the transaction.</a:t>
            </a:r>
          </a:p>
          <a:p>
            <a:endParaRPr lang="en-US" dirty="0"/>
          </a:p>
        </p:txBody>
      </p:sp>
    </p:spTree>
    <p:extLst>
      <p:ext uri="{BB962C8B-B14F-4D97-AF65-F5344CB8AC3E}">
        <p14:creationId xmlns:p14="http://schemas.microsoft.com/office/powerpoint/2010/main" val="2180913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30CED-B158-9107-C0F9-1D2CC05C0113}"/>
              </a:ext>
            </a:extLst>
          </p:cNvPr>
          <p:cNvSpPr>
            <a:spLocks noGrp="1"/>
          </p:cNvSpPr>
          <p:nvPr>
            <p:ph type="title"/>
          </p:nvPr>
        </p:nvSpPr>
        <p:spPr/>
        <p:txBody>
          <a:bodyPr/>
          <a:lstStyle/>
          <a:p>
            <a:pPr algn="ctr"/>
            <a:r>
              <a:rPr lang="en-US" dirty="0"/>
              <a:t>Scenario #3</a:t>
            </a:r>
          </a:p>
        </p:txBody>
      </p:sp>
      <p:sp>
        <p:nvSpPr>
          <p:cNvPr id="3" name="Content Placeholder 2">
            <a:extLst>
              <a:ext uri="{FF2B5EF4-FFF2-40B4-BE49-F238E27FC236}">
                <a16:creationId xmlns:a16="http://schemas.microsoft.com/office/drawing/2014/main" id="{55E69B80-2A14-DC80-501A-594B0E2F7D0F}"/>
              </a:ext>
            </a:extLst>
          </p:cNvPr>
          <p:cNvSpPr>
            <a:spLocks noGrp="1"/>
          </p:cNvSpPr>
          <p:nvPr>
            <p:ph idx="1"/>
          </p:nvPr>
        </p:nvSpPr>
        <p:spPr/>
        <p:txBody>
          <a:bodyPr>
            <a:normAutofit/>
          </a:bodyPr>
          <a:lstStyle/>
          <a:p>
            <a:r>
              <a:rPr lang="en-US" sz="2400" dirty="0"/>
              <a:t>Mr. R served as both GC and COO for multiple companies owned by Mr. K.</a:t>
            </a:r>
          </a:p>
          <a:p>
            <a:r>
              <a:rPr lang="en-US" sz="2400" dirty="0"/>
              <a:t>Mr. R, at Mr. K’s direction, created a small company; he gave himself an equity share with Mr. K’s knowledge.</a:t>
            </a:r>
          </a:p>
          <a:p>
            <a:r>
              <a:rPr lang="en-US" sz="2400" dirty="0"/>
              <a:t>Mr. R did not advise Mr. K to have another attorney review the transaction.</a:t>
            </a:r>
          </a:p>
        </p:txBody>
      </p:sp>
    </p:spTree>
    <p:extLst>
      <p:ext uri="{BB962C8B-B14F-4D97-AF65-F5344CB8AC3E}">
        <p14:creationId xmlns:p14="http://schemas.microsoft.com/office/powerpoint/2010/main" val="4132538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6EBF-F9CE-33A4-75E7-BA29C80A04A2}"/>
              </a:ext>
            </a:extLst>
          </p:cNvPr>
          <p:cNvSpPr>
            <a:spLocks noGrp="1"/>
          </p:cNvSpPr>
          <p:nvPr>
            <p:ph type="title"/>
          </p:nvPr>
        </p:nvSpPr>
        <p:spPr/>
        <p:txBody>
          <a:bodyPr>
            <a:normAutofit fontScale="90000"/>
          </a:bodyPr>
          <a:lstStyle/>
          <a:p>
            <a:pPr algn="ctr"/>
            <a:r>
              <a:rPr lang="en-US" dirty="0"/>
              <a:t>Polling Question:  does Rule 1.8 apply to Mr. R as  in-house counsel?</a:t>
            </a:r>
          </a:p>
        </p:txBody>
      </p:sp>
      <p:sp>
        <p:nvSpPr>
          <p:cNvPr id="3" name="Content Placeholder 2">
            <a:extLst>
              <a:ext uri="{FF2B5EF4-FFF2-40B4-BE49-F238E27FC236}">
                <a16:creationId xmlns:a16="http://schemas.microsoft.com/office/drawing/2014/main" id="{C2B695A5-161B-73EB-6119-184867BB4778}"/>
              </a:ext>
            </a:extLst>
          </p:cNvPr>
          <p:cNvSpPr>
            <a:spLocks noGrp="1"/>
          </p:cNvSpPr>
          <p:nvPr>
            <p:ph idx="1"/>
          </p:nvPr>
        </p:nvSpPr>
        <p:spPr/>
        <p:txBody>
          <a:bodyPr/>
          <a:lstStyle/>
          <a:p>
            <a:r>
              <a:rPr lang="en-US" sz="1600" dirty="0"/>
              <a:t>No, the rule does not apply because he is in-house counsel.  The rule only applies to outside counsel.</a:t>
            </a:r>
          </a:p>
          <a:p>
            <a:r>
              <a:rPr lang="en-US" sz="1600" dirty="0"/>
              <a:t>No, the rule doesn’t apply because Mr. R was acting in his capacity as COO during the transaction.</a:t>
            </a:r>
          </a:p>
          <a:p>
            <a:r>
              <a:rPr lang="en-US" sz="1600" dirty="0"/>
              <a:t>No, the rule doesn’t apply because Mr. K was fully aware of the transaction.</a:t>
            </a:r>
          </a:p>
          <a:p>
            <a:r>
              <a:rPr lang="en-US" sz="1600" dirty="0"/>
              <a:t>Yes, the rule applies, and Mr. R violated the rule by not advising Mr. K to seek outside counsel to review the transaction.</a:t>
            </a:r>
          </a:p>
          <a:p>
            <a:endParaRPr lang="en-US" dirty="0"/>
          </a:p>
        </p:txBody>
      </p:sp>
    </p:spTree>
    <p:extLst>
      <p:ext uri="{BB962C8B-B14F-4D97-AF65-F5344CB8AC3E}">
        <p14:creationId xmlns:p14="http://schemas.microsoft.com/office/powerpoint/2010/main" val="844956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F726-E198-AB7E-B90C-08215B619329}"/>
              </a:ext>
            </a:extLst>
          </p:cNvPr>
          <p:cNvSpPr>
            <a:spLocks noGrp="1"/>
          </p:cNvSpPr>
          <p:nvPr>
            <p:ph type="title"/>
          </p:nvPr>
        </p:nvSpPr>
        <p:spPr/>
        <p:txBody>
          <a:bodyPr/>
          <a:lstStyle/>
          <a:p>
            <a:pPr algn="ctr"/>
            <a:r>
              <a:rPr lang="en-US" dirty="0"/>
              <a:t>Roadmap</a:t>
            </a:r>
          </a:p>
        </p:txBody>
      </p:sp>
      <p:sp>
        <p:nvSpPr>
          <p:cNvPr id="3" name="Content Placeholder 2">
            <a:extLst>
              <a:ext uri="{FF2B5EF4-FFF2-40B4-BE49-F238E27FC236}">
                <a16:creationId xmlns:a16="http://schemas.microsoft.com/office/drawing/2014/main" id="{1B0BE917-6FCF-79D2-0C40-0EFA46D9A4D9}"/>
              </a:ext>
            </a:extLst>
          </p:cNvPr>
          <p:cNvSpPr>
            <a:spLocks noGrp="1"/>
          </p:cNvSpPr>
          <p:nvPr>
            <p:ph idx="1"/>
          </p:nvPr>
        </p:nvSpPr>
        <p:spPr/>
        <p:txBody>
          <a:bodyPr>
            <a:normAutofit lnSpcReduction="10000"/>
          </a:bodyPr>
          <a:lstStyle/>
          <a:p>
            <a:r>
              <a:rPr lang="en-US" dirty="0"/>
              <a:t>What does it take for Legal to be an effective business partner?</a:t>
            </a:r>
          </a:p>
          <a:p>
            <a:r>
              <a:rPr lang="en-US" dirty="0"/>
              <a:t>What, exactly, is Attorney Client privilege, and why does it matter in-house?</a:t>
            </a:r>
          </a:p>
          <a:p>
            <a:r>
              <a:rPr lang="en-US" dirty="0"/>
              <a:t>I’m in-house.  Do I need to follow the same ethics rules as other attorneys?</a:t>
            </a:r>
          </a:p>
        </p:txBody>
      </p:sp>
    </p:spTree>
    <p:extLst>
      <p:ext uri="{BB962C8B-B14F-4D97-AF65-F5344CB8AC3E}">
        <p14:creationId xmlns:p14="http://schemas.microsoft.com/office/powerpoint/2010/main" val="2063682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FECBA-C3CA-1ABD-A770-BD4AAFD525DC}"/>
              </a:ext>
            </a:extLst>
          </p:cNvPr>
          <p:cNvSpPr>
            <a:spLocks noGrp="1"/>
          </p:cNvSpPr>
          <p:nvPr>
            <p:ph type="title"/>
          </p:nvPr>
        </p:nvSpPr>
        <p:spPr/>
        <p:txBody>
          <a:bodyPr>
            <a:normAutofit/>
          </a:bodyPr>
          <a:lstStyle/>
          <a:p>
            <a:pPr algn="ctr"/>
            <a:r>
              <a:rPr lang="en-US" sz="2800" dirty="0"/>
              <a:t>Actual Case: Kaye vs </a:t>
            </a:r>
            <a:r>
              <a:rPr lang="en-US" sz="2800" dirty="0" err="1"/>
              <a:t>Rosefielde</a:t>
            </a:r>
            <a:r>
              <a:rPr lang="en-US" sz="2800" dirty="0"/>
              <a:t> (NJ, 2013)</a:t>
            </a:r>
          </a:p>
        </p:txBody>
      </p:sp>
      <p:sp>
        <p:nvSpPr>
          <p:cNvPr id="3" name="Content Placeholder 2">
            <a:extLst>
              <a:ext uri="{FF2B5EF4-FFF2-40B4-BE49-F238E27FC236}">
                <a16:creationId xmlns:a16="http://schemas.microsoft.com/office/drawing/2014/main" id="{46D008AA-09B2-5CA1-461C-298A7DDFAF08}"/>
              </a:ext>
            </a:extLst>
          </p:cNvPr>
          <p:cNvSpPr>
            <a:spLocks noGrp="1"/>
          </p:cNvSpPr>
          <p:nvPr>
            <p:ph idx="1"/>
          </p:nvPr>
        </p:nvSpPr>
        <p:spPr/>
        <p:txBody>
          <a:bodyPr>
            <a:normAutofit lnSpcReduction="10000"/>
          </a:bodyPr>
          <a:lstStyle/>
          <a:p>
            <a:r>
              <a:rPr lang="en-US" sz="1600" dirty="0"/>
              <a:t>Mr. Kaye sued Mr. </a:t>
            </a:r>
            <a:r>
              <a:rPr lang="en-US" sz="1600" dirty="0" err="1"/>
              <a:t>Rosefielde</a:t>
            </a:r>
            <a:r>
              <a:rPr lang="en-US" sz="1600" dirty="0"/>
              <a:t> for malpractice for, among other things, not advising Mr. Kaye in writing to seek outside counsel for review of the transaction.</a:t>
            </a:r>
          </a:p>
          <a:p>
            <a:r>
              <a:rPr lang="en-US" sz="1600" dirty="0"/>
              <a:t>Mr. </a:t>
            </a:r>
            <a:r>
              <a:rPr lang="en-US" sz="1600" dirty="0" err="1"/>
              <a:t>Rosefielde’s</a:t>
            </a:r>
            <a:r>
              <a:rPr lang="en-US" sz="1600" dirty="0"/>
              <a:t> defense:  The rule didn’t apply to him because he is in-house counsel, and he was acting in his capacity as COO at the time.</a:t>
            </a:r>
          </a:p>
          <a:p>
            <a:r>
              <a:rPr lang="en-US" sz="1600" dirty="0"/>
              <a:t>The Court did not agree: “We find nothing…to suggest or even imply that lawyers who are retained by corporate clients as in-house or general counsel are exempt from (Rule 1.8(a))”.</a:t>
            </a:r>
          </a:p>
          <a:p>
            <a:r>
              <a:rPr lang="en-US" sz="1600" dirty="0" err="1"/>
              <a:t>Rosefielde’s</a:t>
            </a:r>
            <a:r>
              <a:rPr lang="en-US" sz="1600" dirty="0"/>
              <a:t> equity interest was rescinded, his salary as in-house counsel was equitably disgorged, and he was order to pay attorney’s fees and court costs.</a:t>
            </a:r>
          </a:p>
          <a:p>
            <a:r>
              <a:rPr lang="en-US" sz="1600" dirty="0"/>
              <a:t>Case is a study in how not to conduct oneself as in-house counsel; many other issues involved.</a:t>
            </a:r>
          </a:p>
        </p:txBody>
      </p:sp>
    </p:spTree>
    <p:extLst>
      <p:ext uri="{BB962C8B-B14F-4D97-AF65-F5344CB8AC3E}">
        <p14:creationId xmlns:p14="http://schemas.microsoft.com/office/powerpoint/2010/main" val="411591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FA9CE-3D38-E2EB-EE67-52A8504D011B}"/>
              </a:ext>
            </a:extLst>
          </p:cNvPr>
          <p:cNvSpPr>
            <a:spLocks noGrp="1"/>
          </p:cNvSpPr>
          <p:nvPr>
            <p:ph type="title"/>
          </p:nvPr>
        </p:nvSpPr>
        <p:spPr/>
        <p:txBody>
          <a:bodyPr>
            <a:noAutofit/>
          </a:bodyPr>
          <a:lstStyle/>
          <a:p>
            <a:pPr algn="ctr"/>
            <a:r>
              <a:rPr lang="en-US" sz="2600" dirty="0"/>
              <a:t>Additional References: Attorney Client Privilege</a:t>
            </a:r>
          </a:p>
        </p:txBody>
      </p:sp>
      <p:sp>
        <p:nvSpPr>
          <p:cNvPr id="3" name="Content Placeholder 2">
            <a:extLst>
              <a:ext uri="{FF2B5EF4-FFF2-40B4-BE49-F238E27FC236}">
                <a16:creationId xmlns:a16="http://schemas.microsoft.com/office/drawing/2014/main" id="{431EAC9F-C879-6283-71C4-C0F09B0E6699}"/>
              </a:ext>
            </a:extLst>
          </p:cNvPr>
          <p:cNvSpPr>
            <a:spLocks noGrp="1"/>
          </p:cNvSpPr>
          <p:nvPr>
            <p:ph idx="1"/>
          </p:nvPr>
        </p:nvSpPr>
        <p:spPr/>
        <p:txBody>
          <a:bodyPr>
            <a:normAutofit fontScale="92500" lnSpcReduction="10000"/>
          </a:bodyPr>
          <a:lstStyle/>
          <a:p>
            <a:r>
              <a:rPr lang="en-US" sz="1200" dirty="0">
                <a:hlinkClick r:id="rId2"/>
              </a:rPr>
              <a:t>https://www.natlawreview.com/article/it-s-privilege-not-right-best-practices-house-lawyer</a:t>
            </a:r>
            <a:endParaRPr lang="en-US" sz="1200" dirty="0"/>
          </a:p>
          <a:p>
            <a:pPr marL="0" indent="0">
              <a:buNone/>
            </a:pPr>
            <a:endParaRPr lang="en-US" sz="1200" dirty="0"/>
          </a:p>
          <a:p>
            <a:r>
              <a:rPr lang="en-US" sz="1200" dirty="0">
                <a:hlinkClick r:id="rId3"/>
              </a:rPr>
              <a:t>https://www.americanbar.org/groups/intellectual_property_law/publications/landslide/2017-18/november-december/attorney-client-privilege-inhouse-counsel/</a:t>
            </a:r>
            <a:endParaRPr lang="en-US" sz="1200" dirty="0"/>
          </a:p>
          <a:p>
            <a:endParaRPr lang="en-US" sz="1200" dirty="0"/>
          </a:p>
          <a:p>
            <a:r>
              <a:rPr lang="en-US" sz="1200" dirty="0"/>
              <a:t>“A Renewed Emphasis on Upjohn Warning” by Lee G Dunst and Daniel </a:t>
            </a:r>
            <a:r>
              <a:rPr lang="en-US" sz="1200" dirty="0" err="1"/>
              <a:t>Chirlin</a:t>
            </a:r>
            <a:r>
              <a:rPr lang="en-US" sz="1200" dirty="0"/>
              <a:t>, </a:t>
            </a:r>
            <a:r>
              <a:rPr lang="en-US" sz="1200" i="1" dirty="0"/>
              <a:t>White Collar Crime: Andrews Litigation Reporter </a:t>
            </a:r>
            <a:r>
              <a:rPr lang="en-US" sz="1200" dirty="0"/>
              <a:t>(Volume 23, Issue 12. September 2009)</a:t>
            </a:r>
          </a:p>
          <a:p>
            <a:endParaRPr lang="en-US" sz="1200" dirty="0"/>
          </a:p>
          <a:p>
            <a:r>
              <a:rPr lang="en-US" sz="1200" dirty="0"/>
              <a:t>“Privilege: United States” by F Joseph </a:t>
            </a:r>
            <a:r>
              <a:rPr lang="en-US" sz="1200" dirty="0" err="1"/>
              <a:t>Warin</a:t>
            </a:r>
            <a:r>
              <a:rPr lang="en-US" sz="1200" dirty="0"/>
              <a:t>, Daniel P Chung, Audi </a:t>
            </a:r>
            <a:r>
              <a:rPr lang="en-US" sz="1200" dirty="0" err="1"/>
              <a:t>Syarief</a:t>
            </a:r>
            <a:r>
              <a:rPr lang="en-US" sz="1200" dirty="0"/>
              <a:t>, Gibson Dunn &amp; Crutcher (Published November 2016) </a:t>
            </a:r>
          </a:p>
          <a:p>
            <a:endParaRPr lang="en-US" sz="1200" dirty="0"/>
          </a:p>
          <a:p>
            <a:r>
              <a:rPr lang="en-US" sz="1200" dirty="0"/>
              <a:t>“Passport to Disclosure and Privilege: Your Global Guide” – </a:t>
            </a:r>
            <a:r>
              <a:rPr lang="en-US" sz="1200"/>
              <a:t>Eversheds Sutherland</a:t>
            </a:r>
          </a:p>
          <a:p>
            <a:endParaRPr lang="en-US" sz="1200" dirty="0"/>
          </a:p>
          <a:p>
            <a:r>
              <a:rPr lang="en-US" sz="1200" dirty="0"/>
              <a:t>ACC On Demand: “When Its Not a Secret Anymore: New Issues on Attorney Client Privilege and In-House Counsel” </a:t>
            </a:r>
          </a:p>
          <a:p>
            <a:endParaRPr lang="en-US" sz="1200" dirty="0"/>
          </a:p>
          <a:p>
            <a:endParaRPr lang="en-US" sz="1200" dirty="0"/>
          </a:p>
          <a:p>
            <a:endParaRPr lang="en-US" dirty="0"/>
          </a:p>
        </p:txBody>
      </p:sp>
    </p:spTree>
    <p:extLst>
      <p:ext uri="{BB962C8B-B14F-4D97-AF65-F5344CB8AC3E}">
        <p14:creationId xmlns:p14="http://schemas.microsoft.com/office/powerpoint/2010/main" val="1555964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2944-A1EA-866C-6FD8-747D9B69AB6B}"/>
              </a:ext>
            </a:extLst>
          </p:cNvPr>
          <p:cNvSpPr>
            <a:spLocks noGrp="1"/>
          </p:cNvSpPr>
          <p:nvPr>
            <p:ph type="title"/>
          </p:nvPr>
        </p:nvSpPr>
        <p:spPr/>
        <p:txBody>
          <a:bodyPr>
            <a:normAutofit/>
          </a:bodyPr>
          <a:lstStyle/>
          <a:p>
            <a:pPr algn="ctr"/>
            <a:r>
              <a:rPr lang="en-US" sz="2800" dirty="0"/>
              <a:t>Additional References: Legal Ethics</a:t>
            </a:r>
          </a:p>
        </p:txBody>
      </p:sp>
      <p:sp>
        <p:nvSpPr>
          <p:cNvPr id="3" name="Content Placeholder 2">
            <a:extLst>
              <a:ext uri="{FF2B5EF4-FFF2-40B4-BE49-F238E27FC236}">
                <a16:creationId xmlns:a16="http://schemas.microsoft.com/office/drawing/2014/main" id="{159520CF-4275-D80C-1E05-6DA939B30206}"/>
              </a:ext>
            </a:extLst>
          </p:cNvPr>
          <p:cNvSpPr>
            <a:spLocks noGrp="1"/>
          </p:cNvSpPr>
          <p:nvPr>
            <p:ph idx="1"/>
          </p:nvPr>
        </p:nvSpPr>
        <p:spPr/>
        <p:txBody>
          <a:bodyPr>
            <a:normAutofit/>
          </a:bodyPr>
          <a:lstStyle/>
          <a:p>
            <a:r>
              <a:rPr lang="en-US" sz="1400" dirty="0"/>
              <a:t>ABA Model Rules of Professional </a:t>
            </a:r>
            <a:r>
              <a:rPr lang="en-US" sz="1400" dirty="0" err="1"/>
              <a:t>Conduct:</a:t>
            </a:r>
            <a:r>
              <a:rPr lang="en-US" sz="1400" dirty="0" err="1">
                <a:hlinkClick r:id="rId2"/>
              </a:rPr>
              <a:t>Model</a:t>
            </a:r>
            <a:r>
              <a:rPr lang="en-US" sz="1400" dirty="0">
                <a:hlinkClick r:id="rId2"/>
              </a:rPr>
              <a:t> Rules of Professional Conduct - Table of Contents (</a:t>
            </a:r>
            <a:r>
              <a:rPr lang="en-US" sz="1400" dirty="0" err="1">
                <a:hlinkClick r:id="rId2"/>
              </a:rPr>
              <a:t>americanbar.org</a:t>
            </a:r>
            <a:r>
              <a:rPr lang="en-US" sz="1400" dirty="0">
                <a:hlinkClick r:id="rId2"/>
              </a:rPr>
              <a:t>)</a:t>
            </a:r>
            <a:endParaRPr lang="en-US" sz="1400" dirty="0"/>
          </a:p>
          <a:p>
            <a:r>
              <a:rPr lang="en-US" sz="1400" dirty="0"/>
              <a:t>ACC—the website is a great source of information, webinars and articles on ethics for in-house counsel</a:t>
            </a:r>
          </a:p>
          <a:p>
            <a:r>
              <a:rPr lang="en-US" sz="1400" dirty="0">
                <a:hlinkClick r:id="rId3"/>
              </a:rPr>
              <a:t>Kaye v. </a:t>
            </a:r>
            <a:r>
              <a:rPr lang="en-US" sz="1400" dirty="0" err="1">
                <a:hlinkClick r:id="rId3"/>
              </a:rPr>
              <a:t>Rosefielde</a:t>
            </a:r>
            <a:r>
              <a:rPr lang="en-US" sz="1400" dirty="0">
                <a:hlinkClick r:id="rId3"/>
              </a:rPr>
              <a:t>, 432 N.J. Super. 421 | </a:t>
            </a:r>
            <a:r>
              <a:rPr lang="en-US" sz="1400" dirty="0" err="1">
                <a:hlinkClick r:id="rId3"/>
              </a:rPr>
              <a:t>Casetext</a:t>
            </a:r>
            <a:r>
              <a:rPr lang="en-US" sz="1400" dirty="0">
                <a:hlinkClick r:id="rId3"/>
              </a:rPr>
              <a:t> Search + Citator</a:t>
            </a:r>
            <a:endParaRPr lang="en-US" sz="1400" dirty="0"/>
          </a:p>
          <a:p>
            <a:r>
              <a:rPr lang="en-US" sz="1400" dirty="0">
                <a:hlinkClick r:id="rId4"/>
              </a:rPr>
              <a:t>Ethical Issues in Negotiating Contracts | Association of Corporate Counsel (ACC)</a:t>
            </a:r>
            <a:endParaRPr lang="en-US" sz="1400" dirty="0"/>
          </a:p>
          <a:p>
            <a:endParaRPr lang="en-US" sz="1400" dirty="0"/>
          </a:p>
          <a:p>
            <a:pPr marL="0" indent="0">
              <a:buNone/>
            </a:pPr>
            <a:endParaRPr lang="en-US" sz="1400" dirty="0"/>
          </a:p>
        </p:txBody>
      </p:sp>
    </p:spTree>
    <p:extLst>
      <p:ext uri="{BB962C8B-B14F-4D97-AF65-F5344CB8AC3E}">
        <p14:creationId xmlns:p14="http://schemas.microsoft.com/office/powerpoint/2010/main" val="1557614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9FC4-ACDC-1127-691E-E5B08381791B}"/>
              </a:ext>
            </a:extLst>
          </p:cNvPr>
          <p:cNvSpPr>
            <a:spLocks noGrp="1"/>
          </p:cNvSpPr>
          <p:nvPr>
            <p:ph type="title"/>
          </p:nvPr>
        </p:nvSpPr>
        <p:spPr/>
        <p:txBody>
          <a:bodyPr>
            <a:noAutofit/>
          </a:bodyPr>
          <a:lstStyle/>
          <a:p>
            <a:pPr algn="ctr"/>
            <a:r>
              <a:rPr lang="en-US" sz="2800" dirty="0"/>
              <a:t>Building A Strong Relationship Between Legal and Business Executives</a:t>
            </a:r>
          </a:p>
        </p:txBody>
      </p:sp>
      <p:sp>
        <p:nvSpPr>
          <p:cNvPr id="3" name="Content Placeholder 2">
            <a:extLst>
              <a:ext uri="{FF2B5EF4-FFF2-40B4-BE49-F238E27FC236}">
                <a16:creationId xmlns:a16="http://schemas.microsoft.com/office/drawing/2014/main" id="{B6F90039-00B5-4E98-C0A3-54717D2BC04F}"/>
              </a:ext>
            </a:extLst>
          </p:cNvPr>
          <p:cNvSpPr>
            <a:spLocks noGrp="1"/>
          </p:cNvSpPr>
          <p:nvPr>
            <p:ph idx="1"/>
          </p:nvPr>
        </p:nvSpPr>
        <p:spPr/>
        <p:txBody>
          <a:bodyPr>
            <a:normAutofit fontScale="92500" lnSpcReduction="10000"/>
          </a:bodyPr>
          <a:lstStyle/>
          <a:p>
            <a:r>
              <a:rPr lang="en-US" dirty="0"/>
              <a:t>Table stakes (Las Vegas)</a:t>
            </a:r>
          </a:p>
          <a:p>
            <a:pPr lvl="1"/>
            <a:r>
              <a:rPr lang="en-US" dirty="0"/>
              <a:t>Be good at your craft</a:t>
            </a:r>
          </a:p>
          <a:p>
            <a:pPr lvl="1"/>
            <a:r>
              <a:rPr lang="en-US" dirty="0"/>
              <a:t>Understand the breadth of the business and structure</a:t>
            </a:r>
          </a:p>
          <a:p>
            <a:pPr lvl="1"/>
            <a:r>
              <a:rPr lang="en-US" dirty="0"/>
              <a:t>Partner with the business/business people</a:t>
            </a:r>
          </a:p>
          <a:p>
            <a:pPr lvl="1"/>
            <a:r>
              <a:rPr lang="en-US" dirty="0"/>
              <a:t>“North Star” - mission, vision, values and goals</a:t>
            </a:r>
          </a:p>
          <a:p>
            <a:pPr lvl="1"/>
            <a:r>
              <a:rPr lang="en-US" dirty="0"/>
              <a:t>Ben Heineman: Is it Legal? Is it Right?</a:t>
            </a:r>
          </a:p>
          <a:p>
            <a:pPr lvl="1"/>
            <a:r>
              <a:rPr lang="en-US" dirty="0"/>
              <a:t>Seat at the Table</a:t>
            </a:r>
          </a:p>
          <a:p>
            <a:endParaRPr lang="en-US" dirty="0"/>
          </a:p>
        </p:txBody>
      </p:sp>
    </p:spTree>
    <p:extLst>
      <p:ext uri="{BB962C8B-B14F-4D97-AF65-F5344CB8AC3E}">
        <p14:creationId xmlns:p14="http://schemas.microsoft.com/office/powerpoint/2010/main" val="356805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3F4D-1173-647E-62A6-3DE49ED82E55}"/>
              </a:ext>
            </a:extLst>
          </p:cNvPr>
          <p:cNvSpPr>
            <a:spLocks noGrp="1"/>
          </p:cNvSpPr>
          <p:nvPr>
            <p:ph type="title"/>
          </p:nvPr>
        </p:nvSpPr>
        <p:spPr/>
        <p:txBody>
          <a:bodyPr>
            <a:normAutofit fontScale="90000"/>
          </a:bodyPr>
          <a:lstStyle/>
          <a:p>
            <a:pPr algn="ctr"/>
            <a:br>
              <a:rPr lang="en-US" dirty="0"/>
            </a:br>
            <a:r>
              <a:rPr lang="en-US" dirty="0"/>
              <a:t>Building the relationship and culture</a:t>
            </a:r>
          </a:p>
        </p:txBody>
      </p:sp>
      <p:sp>
        <p:nvSpPr>
          <p:cNvPr id="3" name="Content Placeholder 2">
            <a:extLst>
              <a:ext uri="{FF2B5EF4-FFF2-40B4-BE49-F238E27FC236}">
                <a16:creationId xmlns:a16="http://schemas.microsoft.com/office/drawing/2014/main" id="{DCB08440-B435-93A0-0D8F-1D27FE287B14}"/>
              </a:ext>
            </a:extLst>
          </p:cNvPr>
          <p:cNvSpPr>
            <a:spLocks noGrp="1"/>
          </p:cNvSpPr>
          <p:nvPr>
            <p:ph idx="1"/>
          </p:nvPr>
        </p:nvSpPr>
        <p:spPr/>
        <p:txBody>
          <a:bodyPr>
            <a:normAutofit fontScale="62500" lnSpcReduction="20000"/>
          </a:bodyPr>
          <a:lstStyle/>
          <a:p>
            <a:pPr lvl="1"/>
            <a:r>
              <a:rPr lang="en-US" dirty="0"/>
              <a:t>Exercise curiosity – understand people, roles and remit</a:t>
            </a:r>
          </a:p>
          <a:p>
            <a:pPr lvl="1"/>
            <a:r>
              <a:rPr lang="en-US" dirty="0"/>
              <a:t>Be practical</a:t>
            </a:r>
          </a:p>
          <a:p>
            <a:pPr lvl="1"/>
            <a:r>
              <a:rPr lang="en-US" dirty="0"/>
              <a:t>Demonstrate both empathy and passion</a:t>
            </a:r>
          </a:p>
          <a:p>
            <a:pPr lvl="1"/>
            <a:r>
              <a:rPr lang="en-US" dirty="0"/>
              <a:t>Overcommunicate – but start with simplicity and add complexity only when needed</a:t>
            </a:r>
          </a:p>
          <a:p>
            <a:pPr lvl="2"/>
            <a:r>
              <a:rPr lang="en-US" dirty="0"/>
              <a:t>KISS &amp; </a:t>
            </a:r>
            <a:r>
              <a:rPr lang="en-US" dirty="0" err="1"/>
              <a:t>BLUF</a:t>
            </a:r>
            <a:endParaRPr lang="en-US" dirty="0"/>
          </a:p>
          <a:p>
            <a:pPr lvl="1"/>
            <a:r>
              <a:rPr lang="en-US" dirty="0"/>
              <a:t>Collaboratively define what is essential for success and what success looks like</a:t>
            </a:r>
          </a:p>
          <a:p>
            <a:pPr lvl="1"/>
            <a:r>
              <a:rPr lang="en-US" dirty="0"/>
              <a:t>Don’t let “Perfect” be “the enemy of the good”</a:t>
            </a:r>
          </a:p>
          <a:p>
            <a:pPr lvl="1"/>
            <a:r>
              <a:rPr lang="en-US" dirty="0"/>
              <a:t>Agree on, and manage, expectations</a:t>
            </a:r>
          </a:p>
          <a:p>
            <a:pPr lvl="1"/>
            <a:r>
              <a:rPr lang="en-US" dirty="0"/>
              <a:t>Remove disruption and obstacles</a:t>
            </a:r>
          </a:p>
          <a:p>
            <a:pPr lvl="1"/>
            <a:r>
              <a:rPr lang="en-US" dirty="0"/>
              <a:t>Establish boundaries – ethics, integrity and compliance – legal v. business advice</a:t>
            </a:r>
          </a:p>
          <a:p>
            <a:pPr lvl="1"/>
            <a:r>
              <a:rPr lang="en-US" dirty="0"/>
              <a:t>Incorporate legal process into the business, e.g. sales enablement</a:t>
            </a:r>
          </a:p>
          <a:p>
            <a:endParaRPr lang="en-US" dirty="0"/>
          </a:p>
        </p:txBody>
      </p:sp>
    </p:spTree>
    <p:extLst>
      <p:ext uri="{BB962C8B-B14F-4D97-AF65-F5344CB8AC3E}">
        <p14:creationId xmlns:p14="http://schemas.microsoft.com/office/powerpoint/2010/main" val="3267417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6092F-46D7-1FA7-41DE-9E8E01A40684}"/>
              </a:ext>
            </a:extLst>
          </p:cNvPr>
          <p:cNvSpPr>
            <a:spLocks noGrp="1"/>
          </p:cNvSpPr>
          <p:nvPr>
            <p:ph idx="1"/>
          </p:nvPr>
        </p:nvSpPr>
        <p:spPr>
          <a:xfrm>
            <a:off x="57150" y="1146629"/>
            <a:ext cx="9086850" cy="3651194"/>
          </a:xfrm>
        </p:spPr>
        <p:txBody>
          <a:bodyPr>
            <a:normAutofit fontScale="40000" lnSpcReduction="20000"/>
          </a:bodyPr>
          <a:lstStyle/>
          <a:p>
            <a:pPr marL="285750" indent="-285750">
              <a:buFont typeface="Arial" panose="020B0604020202020204" pitchFamily="34" charset="0"/>
              <a:buChar char="•"/>
            </a:pPr>
            <a:r>
              <a:rPr lang="en-US" b="1" dirty="0"/>
              <a:t>What is Attorney-Client Privilege?</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sz="2800" dirty="0"/>
              <a:t>There are 4 basic elements to establish privilege:</a:t>
            </a:r>
          </a:p>
          <a:p>
            <a:pPr marL="1314450" lvl="2" indent="-400050">
              <a:buAutoNum type="romanLcParenBoth"/>
            </a:pPr>
            <a:r>
              <a:rPr lang="en-US" sz="2800" dirty="0"/>
              <a:t>A communication;</a:t>
            </a:r>
          </a:p>
          <a:p>
            <a:pPr marL="1314450" lvl="2" indent="-400050">
              <a:buAutoNum type="romanLcParenBoth"/>
            </a:pPr>
            <a:r>
              <a:rPr lang="en-US" sz="2800" dirty="0"/>
              <a:t>Made between counsel and client;</a:t>
            </a:r>
          </a:p>
          <a:p>
            <a:pPr marL="1314450" lvl="2" indent="-400050">
              <a:buAutoNum type="romanLcParenBoth"/>
            </a:pPr>
            <a:r>
              <a:rPr lang="en-US" sz="2800" dirty="0"/>
              <a:t>In confidence;</a:t>
            </a:r>
          </a:p>
          <a:p>
            <a:pPr marL="1314450" lvl="2" indent="-400050">
              <a:buAutoNum type="romanLcParenBoth"/>
            </a:pPr>
            <a:r>
              <a:rPr lang="en-US" sz="2800" dirty="0"/>
              <a:t>For the purpose of seeking, obtaining or providing legal assistance to the client.</a:t>
            </a:r>
          </a:p>
          <a:p>
            <a:pPr marL="457200" lvl="1" indent="0">
              <a:buNone/>
            </a:pPr>
            <a:endParaRPr lang="en-US" sz="2800" dirty="0"/>
          </a:p>
          <a:p>
            <a:pPr marL="742950" lvl="1" indent="-285750">
              <a:buFont typeface="Arial" panose="020B0604020202020204" pitchFamily="34" charset="0"/>
              <a:buChar char="•"/>
            </a:pPr>
            <a:r>
              <a:rPr lang="en-US" sz="2800" dirty="0"/>
              <a:t>It protects confidential communications between a client and their lawyer for the purpose of seeking/providing legal advice. Protected to encourage open communication. </a:t>
            </a:r>
          </a:p>
          <a:p>
            <a:pPr marL="742950" lvl="1" indent="-285750">
              <a:buFont typeface="Arial" panose="020B0604020202020204" pitchFamily="34" charset="0"/>
              <a:buChar char="•"/>
            </a:pPr>
            <a:r>
              <a:rPr lang="en-US" sz="2800" dirty="0"/>
              <a:t>Federal Rules of Evidence 501 and 502 </a:t>
            </a:r>
          </a:p>
          <a:p>
            <a:pPr marL="742950" lvl="1"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b="1" dirty="0"/>
              <a:t>What is Protected Under Attorney-Client Privilege?</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sz="2800" dirty="0"/>
              <a:t>All documents that can be considered a communication (emails, texts, letters, memos) from the attorney if written to give legal advice.</a:t>
            </a:r>
          </a:p>
          <a:p>
            <a:pPr marL="742950" lvl="1" indent="-285750">
              <a:buFont typeface="Arial" panose="020B0604020202020204" pitchFamily="34" charset="0"/>
              <a:buChar char="•"/>
            </a:pPr>
            <a:r>
              <a:rPr lang="en-US" sz="2800" dirty="0"/>
              <a:t>Communications created by the client if they were prepared in order to obtain legal advice.</a:t>
            </a:r>
          </a:p>
          <a:p>
            <a:pPr marL="742950" lvl="1" indent="-285750">
              <a:buFont typeface="Arial" panose="020B0604020202020204" pitchFamily="34" charset="0"/>
              <a:buChar char="•"/>
            </a:pPr>
            <a:r>
              <a:rPr lang="en-US" sz="2800" dirty="0"/>
              <a:t>Documents prepared in the anticipation of litigation (Work Product Doctrine) </a:t>
            </a:r>
          </a:p>
          <a:p>
            <a:endParaRPr lang="en-US" dirty="0"/>
          </a:p>
          <a:p>
            <a:pPr marL="0" indent="0">
              <a:buNone/>
            </a:pPr>
            <a:r>
              <a:rPr lang="en-US" dirty="0"/>
              <a:t>		</a:t>
            </a:r>
            <a:r>
              <a:rPr lang="en-US" dirty="0">
                <a:sym typeface="Wingdings" panose="05000000000000000000" pitchFamily="2" charset="2"/>
              </a:rPr>
              <a:t> </a:t>
            </a:r>
            <a:r>
              <a:rPr lang="en-US" b="1" dirty="0">
                <a:sym typeface="Wingdings" panose="05000000000000000000" pitchFamily="2" charset="2"/>
              </a:rPr>
              <a:t>Practice Tip</a:t>
            </a:r>
            <a:r>
              <a:rPr lang="en-US" dirty="0">
                <a:sym typeface="Wingdings" panose="05000000000000000000" pitchFamily="2" charset="2"/>
              </a:rPr>
              <a:t>: 	When marking a document as privileged, make sure it is clear and obvious. Don’t be afraid to 							make it bold, underlined and all caps.  Include it in the subject line. </a:t>
            </a:r>
            <a:endParaRPr lang="en-US" dirty="0"/>
          </a:p>
          <a:p>
            <a:pPr marL="0" indent="0">
              <a:buNone/>
            </a:pPr>
            <a:endParaRPr lang="en-US" dirty="0"/>
          </a:p>
        </p:txBody>
      </p:sp>
      <p:sp>
        <p:nvSpPr>
          <p:cNvPr id="2" name="TextBox 1">
            <a:extLst>
              <a:ext uri="{FF2B5EF4-FFF2-40B4-BE49-F238E27FC236}">
                <a16:creationId xmlns:a16="http://schemas.microsoft.com/office/drawing/2014/main" id="{550C664D-1D83-043E-6755-1DD479783EF3}"/>
              </a:ext>
            </a:extLst>
          </p:cNvPr>
          <p:cNvSpPr txBox="1"/>
          <p:nvPr/>
        </p:nvSpPr>
        <p:spPr>
          <a:xfrm>
            <a:off x="174171" y="674914"/>
            <a:ext cx="8628743" cy="369332"/>
          </a:xfrm>
          <a:prstGeom prst="rect">
            <a:avLst/>
          </a:prstGeom>
          <a:noFill/>
        </p:spPr>
        <p:txBody>
          <a:bodyPr wrap="square" rtlCol="0">
            <a:spAutoFit/>
          </a:bodyPr>
          <a:lstStyle/>
          <a:p>
            <a:r>
              <a:rPr lang="en-US" sz="1800" b="1" dirty="0">
                <a:solidFill>
                  <a:srgbClr val="75193E"/>
                </a:solidFill>
                <a:latin typeface="+mj-lt"/>
                <a:cs typeface="Calibri" panose="020F0502020204030204" pitchFamily="34" charset="0"/>
              </a:rPr>
              <a:t>Navigating Attorney-Client Privilege as In-House Counsel </a:t>
            </a:r>
            <a:endParaRPr lang="en-US" sz="1500" dirty="0">
              <a:solidFill>
                <a:srgbClr val="75193E"/>
              </a:solidFill>
              <a:latin typeface="+mj-lt"/>
              <a:cs typeface="Calibri" panose="020F0502020204030204" pitchFamily="34" charset="0"/>
            </a:endParaRPr>
          </a:p>
        </p:txBody>
      </p:sp>
    </p:spTree>
    <p:extLst>
      <p:ext uri="{BB962C8B-B14F-4D97-AF65-F5344CB8AC3E}">
        <p14:creationId xmlns:p14="http://schemas.microsoft.com/office/powerpoint/2010/main" val="313238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6092F-46D7-1FA7-41DE-9E8E01A40684}"/>
              </a:ext>
            </a:extLst>
          </p:cNvPr>
          <p:cNvSpPr>
            <a:spLocks noGrp="1"/>
          </p:cNvSpPr>
          <p:nvPr>
            <p:ph idx="1"/>
          </p:nvPr>
        </p:nvSpPr>
        <p:spPr>
          <a:xfrm>
            <a:off x="57150" y="689548"/>
            <a:ext cx="9086850" cy="4108275"/>
          </a:xfrm>
        </p:spPr>
        <p:txBody>
          <a:bodyPr>
            <a:noAutofit/>
          </a:bodyPr>
          <a:lstStyle/>
          <a:p>
            <a:pPr marL="285750" indent="-285750">
              <a:buFont typeface="Arial" panose="020B0604020202020204" pitchFamily="34" charset="0"/>
              <a:buChar char="•"/>
            </a:pPr>
            <a:r>
              <a:rPr lang="en-US" sz="1200" b="1" dirty="0"/>
              <a:t>Who Holds the Privilege? </a:t>
            </a:r>
          </a:p>
          <a:p>
            <a:pPr marL="571500" lvl="1">
              <a:buFont typeface="Arial" panose="020B0604020202020204" pitchFamily="34" charset="0"/>
              <a:buChar char="•"/>
            </a:pPr>
            <a:endParaRPr lang="en-US" sz="1200" b="1" dirty="0"/>
          </a:p>
          <a:p>
            <a:pPr marL="571500" lvl="1">
              <a:buFont typeface="Arial" panose="020B0604020202020204" pitchFamily="34" charset="0"/>
              <a:buChar char="•"/>
            </a:pPr>
            <a:r>
              <a:rPr lang="en-US" sz="1200" dirty="0"/>
              <a:t>The client holds the privilege and has the right to assert it. However, the attorney, as the client’s agent, can assert the privilege and is usually expected do so – especially as in-house counsel.</a:t>
            </a:r>
          </a:p>
          <a:p>
            <a:pPr marL="571500" lvl="1">
              <a:buFont typeface="Arial" panose="020B0604020202020204" pitchFamily="34" charset="0"/>
              <a:buChar char="•"/>
            </a:pPr>
            <a:endParaRPr lang="en-US" sz="1200" b="1" dirty="0"/>
          </a:p>
          <a:p>
            <a:pPr marL="285750" lvl="1" indent="0">
              <a:buNone/>
            </a:pPr>
            <a:r>
              <a:rPr lang="en-US" sz="1200" b="1" dirty="0">
                <a:sym typeface="Wingdings" panose="05000000000000000000" pitchFamily="2" charset="2"/>
              </a:rPr>
              <a:t>		</a:t>
            </a:r>
            <a:r>
              <a:rPr lang="en-US" sz="1200" dirty="0">
                <a:sym typeface="Wingdings" panose="05000000000000000000" pitchFamily="2" charset="2"/>
              </a:rPr>
              <a:t> </a:t>
            </a:r>
            <a:r>
              <a:rPr lang="en-US" sz="1200" b="1" dirty="0">
                <a:sym typeface="Wingdings" panose="05000000000000000000" pitchFamily="2" charset="2"/>
              </a:rPr>
              <a:t>Practice Tip</a:t>
            </a:r>
            <a:r>
              <a:rPr lang="en-US" sz="1200" dirty="0">
                <a:sym typeface="Wingdings" panose="05000000000000000000" pitchFamily="2" charset="2"/>
              </a:rPr>
              <a:t>: 	If you are going to assert privilege in a communication, take control of the email thread:: i) start a 					new thread, ii) reduce the number of recipients, iii) provide a warning that the communication 						going forward is privileged as part of an investigation or in anticipation of litigation (for example)</a:t>
            </a:r>
          </a:p>
          <a:p>
            <a:pPr marL="285750" lvl="1" indent="0">
              <a:buNone/>
            </a:pPr>
            <a:endParaRPr lang="en-US" sz="1200" b="1" dirty="0"/>
          </a:p>
          <a:p>
            <a:pPr marL="285750" indent="-285750">
              <a:buFont typeface="Arial" panose="020B0604020202020204" pitchFamily="34" charset="0"/>
              <a:buChar char="•"/>
            </a:pPr>
            <a:r>
              <a:rPr lang="en-US" sz="1200" b="1" dirty="0"/>
              <a:t>Who Exactly is Your Client?</a:t>
            </a:r>
          </a:p>
          <a:p>
            <a:pPr lvl="1">
              <a:buFont typeface="Arial" panose="020B0604020202020204" pitchFamily="34" charset="0"/>
              <a:buChar char="•"/>
            </a:pPr>
            <a:r>
              <a:rPr lang="en-US" sz="1200" dirty="0"/>
              <a:t>Always remember, the corporation is your client- not its individual employees, officers, or shareholders. </a:t>
            </a:r>
          </a:p>
          <a:p>
            <a:pPr marL="914400" lvl="2" indent="0">
              <a:buNone/>
            </a:pPr>
            <a:endParaRPr lang="en-US" sz="1200" dirty="0"/>
          </a:p>
          <a:p>
            <a:pPr marL="914400" lvl="2" indent="0">
              <a:buNone/>
            </a:pPr>
            <a:r>
              <a:rPr lang="en-US" sz="1200" dirty="0">
                <a:sym typeface="Wingdings" panose="05000000000000000000" pitchFamily="2" charset="2"/>
              </a:rPr>
              <a:t> </a:t>
            </a:r>
            <a:r>
              <a:rPr lang="en-US" sz="1200" b="1" dirty="0">
                <a:sym typeface="Wingdings" panose="05000000000000000000" pitchFamily="2" charset="2"/>
              </a:rPr>
              <a:t>Practice Tip</a:t>
            </a:r>
            <a:r>
              <a:rPr lang="en-US" sz="1200" dirty="0">
                <a:sym typeface="Wingdings" panose="05000000000000000000" pitchFamily="2" charset="2"/>
              </a:rPr>
              <a:t>: 	</a:t>
            </a:r>
            <a:r>
              <a:rPr lang="en-US" sz="1200" b="1" dirty="0">
                <a:sym typeface="Wingdings" panose="05000000000000000000" pitchFamily="2" charset="2"/>
              </a:rPr>
              <a:t>Upjohn Warning aka Corporate Miranda </a:t>
            </a:r>
            <a:r>
              <a:rPr lang="en-US" sz="1200" dirty="0">
                <a:sym typeface="Wingdings" panose="05000000000000000000" pitchFamily="2" charset="2"/>
              </a:rPr>
              <a:t>: </a:t>
            </a:r>
            <a:r>
              <a:rPr lang="en-US" sz="1200" dirty="0"/>
              <a:t>Notice than an attorney provides company 					employees to inform them that the attorney represents only the company and not the employee 			individually. If there’s a conflict, the employee may need to retain separate counsel </a:t>
            </a:r>
            <a:endParaRPr lang="en-US" sz="1200" b="1" dirty="0"/>
          </a:p>
          <a:p>
            <a:pPr marL="457200" lvl="1" indent="0">
              <a:buNone/>
            </a:pPr>
            <a:endParaRPr lang="en-US" sz="1200" dirty="0"/>
          </a:p>
          <a:p>
            <a:pPr lvl="1">
              <a:buFont typeface="Arial" panose="020B0604020202020204" pitchFamily="34" charset="0"/>
              <a:buChar char="•"/>
            </a:pPr>
            <a:r>
              <a:rPr lang="en-US" sz="1200" dirty="0"/>
              <a:t>Courts do look at who you’re speaking with – a conversation is more likely to be privileged if you’re speaking to the Senior Team or Executive</a:t>
            </a:r>
          </a:p>
          <a:p>
            <a:pPr lvl="1">
              <a:buFont typeface="Arial" panose="020B0604020202020204" pitchFamily="34" charset="0"/>
              <a:buChar char="•"/>
            </a:pPr>
            <a:endParaRPr lang="en-US" sz="1200" b="1" dirty="0"/>
          </a:p>
          <a:p>
            <a:pPr marL="457200" lvl="1" indent="0">
              <a:buNone/>
            </a:pPr>
            <a:r>
              <a:rPr lang="en-US" sz="1200" dirty="0"/>
              <a:t>	</a:t>
            </a:r>
            <a:r>
              <a:rPr lang="en-US" sz="1200" u="sng" dirty="0"/>
              <a:t> </a:t>
            </a:r>
            <a:endParaRPr lang="en-US" sz="1200" dirty="0"/>
          </a:p>
          <a:p>
            <a:pPr marL="0" indent="0">
              <a:buNone/>
            </a:pPr>
            <a:endParaRPr lang="en-US" sz="1200" dirty="0"/>
          </a:p>
        </p:txBody>
      </p:sp>
    </p:spTree>
    <p:extLst>
      <p:ext uri="{BB962C8B-B14F-4D97-AF65-F5344CB8AC3E}">
        <p14:creationId xmlns:p14="http://schemas.microsoft.com/office/powerpoint/2010/main" val="144698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8DDB8A-7CB3-0E21-864A-F28E38ED5697}"/>
              </a:ext>
            </a:extLst>
          </p:cNvPr>
          <p:cNvSpPr>
            <a:spLocks noGrp="1"/>
          </p:cNvSpPr>
          <p:nvPr>
            <p:ph idx="1"/>
          </p:nvPr>
        </p:nvSpPr>
        <p:spPr>
          <a:xfrm>
            <a:off x="457200" y="771993"/>
            <a:ext cx="8229600" cy="3822630"/>
          </a:xfrm>
        </p:spPr>
        <p:txBody>
          <a:bodyPr>
            <a:normAutofit fontScale="25000" lnSpcReduction="20000"/>
          </a:bodyPr>
          <a:lstStyle/>
          <a:p>
            <a:pPr marL="285750" indent="-285750">
              <a:buFont typeface="Arial" panose="020B0604020202020204" pitchFamily="34" charset="0"/>
              <a:buChar char="•"/>
            </a:pPr>
            <a:r>
              <a:rPr lang="en-US" sz="4800" b="1" dirty="0"/>
              <a:t>Who Exactly is Your Client?</a:t>
            </a:r>
          </a:p>
          <a:p>
            <a:pPr marL="457200" lvl="1" indent="0">
              <a:buNone/>
            </a:pPr>
            <a:endParaRPr lang="en-US" sz="4800" u="sng" dirty="0"/>
          </a:p>
          <a:p>
            <a:pPr lvl="1">
              <a:buFont typeface="Arial" panose="020B0604020202020204" pitchFamily="34" charset="0"/>
              <a:buChar char="•"/>
            </a:pPr>
            <a:r>
              <a:rPr lang="en-US" sz="4800" u="sng" dirty="0"/>
              <a:t>Hypothetical</a:t>
            </a:r>
            <a:r>
              <a:rPr lang="en-US" sz="4800" dirty="0"/>
              <a:t>	Inventor is asked to assign their rights to the corporation for an invention created while 				employed. They start to ask you questions about their rights? What happens if they refuse to 			sign? What do you do?</a:t>
            </a:r>
          </a:p>
          <a:p>
            <a:pPr marL="457200" lvl="1" indent="0">
              <a:buNone/>
            </a:pPr>
            <a:endParaRPr lang="en-US" sz="4800" dirty="0"/>
          </a:p>
          <a:p>
            <a:pPr lvl="1">
              <a:buFont typeface="Arial" panose="020B0604020202020204" pitchFamily="34" charset="0"/>
              <a:buChar char="•"/>
            </a:pPr>
            <a:r>
              <a:rPr lang="en-US" sz="4800" u="sng" dirty="0"/>
              <a:t>Hypothetical</a:t>
            </a:r>
            <a:r>
              <a:rPr lang="en-US" sz="4800" dirty="0"/>
              <a:t>: 	Company receives a claim from a new employee’s former employer stating they violated a 			non-compete and demanding that they be terminated. How do you handle this situation?</a:t>
            </a:r>
          </a:p>
          <a:p>
            <a:pPr marL="0" indent="0">
              <a:buNone/>
            </a:pPr>
            <a:endParaRPr lang="en-US" sz="4800" b="1" dirty="0"/>
          </a:p>
          <a:p>
            <a:pPr marL="285750" indent="-285750">
              <a:buFont typeface="Arial" panose="020B0604020202020204" pitchFamily="34" charset="0"/>
              <a:buChar char="•"/>
            </a:pPr>
            <a:r>
              <a:rPr lang="en-US" sz="4800" b="1" dirty="0"/>
              <a:t>Not All Communication is Privileged</a:t>
            </a:r>
          </a:p>
          <a:p>
            <a:pPr marL="285750" indent="-285750">
              <a:buFont typeface="Arial" panose="020B0604020202020204" pitchFamily="34" charset="0"/>
              <a:buChar char="•"/>
            </a:pPr>
            <a:endParaRPr lang="en-US" sz="4800" b="1" dirty="0"/>
          </a:p>
          <a:p>
            <a:pPr marL="742950" lvl="1" indent="-285750">
              <a:buFont typeface="Arial" panose="020B0604020202020204" pitchFamily="34" charset="0"/>
              <a:buChar char="•"/>
            </a:pPr>
            <a:r>
              <a:rPr lang="en-US" sz="4800" dirty="0"/>
              <a:t>The underlying facts of a matter are always discoverable. </a:t>
            </a:r>
          </a:p>
          <a:p>
            <a:pPr marL="742950" lvl="1" indent="-285750">
              <a:buFont typeface="Arial" panose="020B0604020202020204" pitchFamily="34" charset="0"/>
              <a:buChar char="•"/>
            </a:pPr>
            <a:r>
              <a:rPr lang="en-US" sz="4800" dirty="0"/>
              <a:t>Please do not try to use privilege as a way to protect facts from being discovered. You can’t start “privileging” everything. </a:t>
            </a:r>
          </a:p>
          <a:p>
            <a:pPr marL="742950" lvl="1" indent="-285750">
              <a:buFont typeface="Arial" panose="020B0604020202020204" pitchFamily="34" charset="0"/>
              <a:buChar char="•"/>
            </a:pPr>
            <a:endParaRPr lang="en-US" sz="4800" dirty="0"/>
          </a:p>
          <a:p>
            <a:pPr marL="457200" lvl="1" indent="0">
              <a:buNone/>
            </a:pPr>
            <a:r>
              <a:rPr lang="en-US" sz="4800" dirty="0">
                <a:sym typeface="Wingdings" panose="05000000000000000000" pitchFamily="2" charset="2"/>
              </a:rPr>
              <a:t>	 </a:t>
            </a:r>
            <a:r>
              <a:rPr lang="en-US" sz="4800" b="1" dirty="0">
                <a:sym typeface="Wingdings" panose="05000000000000000000" pitchFamily="2" charset="2"/>
              </a:rPr>
              <a:t>Practice Tip</a:t>
            </a:r>
            <a:r>
              <a:rPr lang="en-US" sz="4800" dirty="0">
                <a:sym typeface="Wingdings" panose="05000000000000000000" pitchFamily="2" charset="2"/>
              </a:rPr>
              <a:t>: Always write every email as if it’s going to be used as an exhibit in a deposition or at trial</a:t>
            </a:r>
            <a:endParaRPr lang="en-US" sz="4800" dirty="0"/>
          </a:p>
          <a:p>
            <a:pPr marL="742950" lvl="1" indent="-285750">
              <a:buFont typeface="Arial" panose="020B0604020202020204" pitchFamily="34" charset="0"/>
              <a:buChar char="•"/>
            </a:pPr>
            <a:endParaRPr lang="en-US" sz="4800" dirty="0"/>
          </a:p>
          <a:p>
            <a:pPr lvl="1">
              <a:buFont typeface="Arial" panose="020B0604020202020204" pitchFamily="34" charset="0"/>
              <a:buChar char="•"/>
            </a:pPr>
            <a:r>
              <a:rPr lang="en-US" sz="4800" u="sng" dirty="0"/>
              <a:t>Hypothetical:</a:t>
            </a:r>
            <a:r>
              <a:rPr lang="en-US" sz="4800" dirty="0"/>
              <a:t> 	One of your company executives routinely copies employees on her emails to you, even 			though the employees usually do not need to participate in the discussion about the legal 			advice you provide.  What should you do and does her practice of keeping you and others 			“in the loop” destroy the company’s privilege? </a:t>
            </a:r>
          </a:p>
          <a:p>
            <a:pPr marL="0" indent="0">
              <a:buNone/>
            </a:pPr>
            <a:endParaRPr lang="en-US" sz="1200" b="1" dirty="0"/>
          </a:p>
          <a:p>
            <a:pPr marL="0" indent="0">
              <a:buNone/>
            </a:pPr>
            <a:r>
              <a:rPr lang="en-US" sz="1200" b="1" dirty="0"/>
              <a:t> </a:t>
            </a:r>
            <a:endParaRPr lang="en-US" sz="1200" dirty="0"/>
          </a:p>
          <a:p>
            <a:pPr marL="0" indent="0">
              <a:buNone/>
            </a:pPr>
            <a:endParaRPr lang="en-US" dirty="0"/>
          </a:p>
        </p:txBody>
      </p:sp>
    </p:spTree>
    <p:extLst>
      <p:ext uri="{BB962C8B-B14F-4D97-AF65-F5344CB8AC3E}">
        <p14:creationId xmlns:p14="http://schemas.microsoft.com/office/powerpoint/2010/main" val="1029917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7FAE82-6EE4-90D6-2EFA-4CB8300E6FB9}"/>
              </a:ext>
            </a:extLst>
          </p:cNvPr>
          <p:cNvSpPr>
            <a:spLocks noGrp="1"/>
          </p:cNvSpPr>
          <p:nvPr>
            <p:ph idx="1"/>
          </p:nvPr>
        </p:nvSpPr>
        <p:spPr>
          <a:xfrm>
            <a:off x="457200" y="717550"/>
            <a:ext cx="8229600" cy="3877073"/>
          </a:xfrm>
        </p:spPr>
        <p:txBody>
          <a:bodyPr>
            <a:normAutofit/>
          </a:bodyPr>
          <a:lstStyle/>
          <a:p>
            <a:pPr marL="285750" indent="-285750">
              <a:buFont typeface="Arial" panose="020B0604020202020204" pitchFamily="34" charset="0"/>
              <a:buChar char="•"/>
            </a:pPr>
            <a:r>
              <a:rPr lang="en-US" sz="1200" b="1" dirty="0"/>
              <a:t>Not All Communication is Privileged</a:t>
            </a:r>
          </a:p>
          <a:p>
            <a:pPr marL="571500" lvl="1">
              <a:buFont typeface="Arial" panose="020B0604020202020204" pitchFamily="34" charset="0"/>
              <a:buChar char="•"/>
            </a:pPr>
            <a:endParaRPr lang="en-US" sz="1200" dirty="0"/>
          </a:p>
          <a:p>
            <a:pPr marL="571500" lvl="1">
              <a:buFont typeface="Arial" panose="020B0604020202020204" pitchFamily="34" charset="0"/>
              <a:buChar char="•"/>
            </a:pPr>
            <a:r>
              <a:rPr lang="en-US" sz="1200" u="sng" dirty="0"/>
              <a:t>When You’re Both a Business Advisor and Legal Advisor </a:t>
            </a:r>
          </a:p>
          <a:p>
            <a:pPr marL="971550" lvl="2">
              <a:buFont typeface="Arial" panose="020B0604020202020204" pitchFamily="34" charset="0"/>
              <a:buChar char="•"/>
            </a:pPr>
            <a:r>
              <a:rPr lang="en-US" sz="1200" dirty="0"/>
              <a:t>What do you do when you wear multiple hats? How freely can you discuss issues like risk, potential liability? </a:t>
            </a:r>
          </a:p>
          <a:p>
            <a:pPr marL="971550" lvl="2">
              <a:buFont typeface="Arial" panose="020B0604020202020204" pitchFamily="34" charset="0"/>
              <a:buChar char="•"/>
            </a:pPr>
            <a:endParaRPr lang="en-US" sz="1200" dirty="0"/>
          </a:p>
          <a:p>
            <a:pPr marL="971550" lvl="2">
              <a:buFont typeface="Arial" panose="020B0604020202020204" pitchFamily="34" charset="0"/>
              <a:buChar char="•"/>
            </a:pPr>
            <a:r>
              <a:rPr lang="en-US" sz="1200" u="sng" dirty="0"/>
              <a:t>Hypothetical:</a:t>
            </a:r>
            <a:r>
              <a:rPr lang="en-US" sz="1200" dirty="0"/>
              <a:t> You’re sitting in a leadership team meeting and acting as both legal counsel and business 		  partner. Unless you’re giving actual legal advice, any contributions you make to the 			  discussion with respect to strategy is not privileged. What are some scenarios that might 		  be considered business advice but not legal and therefore protected?</a:t>
            </a:r>
          </a:p>
          <a:p>
            <a:pPr marL="742950" lvl="2" indent="0">
              <a:buNone/>
            </a:pPr>
            <a:endParaRPr lang="en-US" sz="1200" u="sng" dirty="0"/>
          </a:p>
          <a:p>
            <a:pPr marL="971550" lvl="2">
              <a:buFont typeface="Arial" panose="020B0604020202020204" pitchFamily="34" charset="0"/>
              <a:buChar char="•"/>
            </a:pPr>
            <a:r>
              <a:rPr lang="en-US" sz="1200" u="sng" dirty="0"/>
              <a:t>Hypothetical:</a:t>
            </a:r>
            <a:r>
              <a:rPr lang="en-US" sz="1200" dirty="0"/>
              <a:t> You are both the Head of HR and the General Counsel and you are required to counsel and 		  terminate an employee. How are you able to successfully do both? What are the conflicts? </a:t>
            </a:r>
            <a:endParaRPr lang="en-US" sz="1200" u="sng" dirty="0"/>
          </a:p>
          <a:p>
            <a:pPr marL="457200" lvl="1" indent="0">
              <a:buNone/>
            </a:pPr>
            <a:endParaRPr lang="en-US" sz="1200" u="sng" dirty="0"/>
          </a:p>
          <a:p>
            <a:pPr marL="457200" lvl="1" indent="0">
              <a:buNone/>
            </a:pPr>
            <a:r>
              <a:rPr lang="en-US" sz="1200" dirty="0"/>
              <a:t>	</a:t>
            </a:r>
          </a:p>
          <a:p>
            <a:pPr marL="457200" lvl="1" indent="0">
              <a:buNone/>
            </a:pPr>
            <a:endParaRPr lang="en-US" sz="800" dirty="0"/>
          </a:p>
          <a:p>
            <a:pPr marL="571500" lvl="1">
              <a:buFont typeface="Arial" panose="020B0604020202020204" pitchFamily="34" charset="0"/>
              <a:buChar char="•"/>
            </a:pPr>
            <a:endParaRPr lang="en-US" sz="1200" dirty="0"/>
          </a:p>
          <a:p>
            <a:pPr marL="571500" lvl="1">
              <a:buFont typeface="Arial" panose="020B0604020202020204" pitchFamily="34" charset="0"/>
              <a:buChar char="•"/>
            </a:pPr>
            <a:endParaRPr lang="en-US" sz="1200" dirty="0"/>
          </a:p>
          <a:p>
            <a:pPr marL="571500" lvl="1">
              <a:buFont typeface="Arial" panose="020B0604020202020204" pitchFamily="34" charset="0"/>
              <a:buChar char="•"/>
            </a:pPr>
            <a:endParaRPr lang="en-US" sz="1200" dirty="0"/>
          </a:p>
          <a:p>
            <a:pPr marL="285750" indent="-285750">
              <a:buFont typeface="Arial" panose="020B0604020202020204" pitchFamily="34" charset="0"/>
              <a:buChar char="•"/>
            </a:pPr>
            <a:endParaRPr lang="en-US" sz="1200" b="1" dirty="0"/>
          </a:p>
          <a:p>
            <a:pPr marL="0" indent="0">
              <a:buNone/>
            </a:pPr>
            <a:endParaRPr lang="en-US" sz="1200" dirty="0"/>
          </a:p>
          <a:p>
            <a:endParaRPr lang="en-US" dirty="0"/>
          </a:p>
        </p:txBody>
      </p:sp>
    </p:spTree>
    <p:extLst>
      <p:ext uri="{BB962C8B-B14F-4D97-AF65-F5344CB8AC3E}">
        <p14:creationId xmlns:p14="http://schemas.microsoft.com/office/powerpoint/2010/main" val="3249729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A6092F-46D7-1FA7-41DE-9E8E01A40684}"/>
              </a:ext>
            </a:extLst>
          </p:cNvPr>
          <p:cNvSpPr>
            <a:spLocks noGrp="1"/>
          </p:cNvSpPr>
          <p:nvPr>
            <p:ph idx="1"/>
          </p:nvPr>
        </p:nvSpPr>
        <p:spPr>
          <a:xfrm>
            <a:off x="57150" y="689548"/>
            <a:ext cx="9086850" cy="4108275"/>
          </a:xfrm>
        </p:spPr>
        <p:txBody>
          <a:bodyPr>
            <a:normAutofit fontScale="47500" lnSpcReduction="20000"/>
          </a:bodyPr>
          <a:lstStyle/>
          <a:p>
            <a:pPr marL="285750" indent="-285750">
              <a:buFont typeface="Arial" panose="020B0604020202020204" pitchFamily="34" charset="0"/>
              <a:buChar char="•"/>
            </a:pPr>
            <a:r>
              <a:rPr lang="en-US" b="1" dirty="0"/>
              <a:t>Points to Remember:</a:t>
            </a:r>
          </a:p>
          <a:p>
            <a:pPr marL="457200" lvl="1" indent="0">
              <a:buNone/>
            </a:pPr>
            <a:endParaRPr lang="en-US" dirty="0"/>
          </a:p>
          <a:p>
            <a:pPr lvl="1">
              <a:buFont typeface="Arial" panose="020B0604020202020204" pitchFamily="34" charset="0"/>
              <a:buChar char="•"/>
            </a:pPr>
            <a:r>
              <a:rPr lang="en-US" sz="2400" dirty="0"/>
              <a:t>Clearly mark all documents and emails: “</a:t>
            </a:r>
            <a:r>
              <a:rPr lang="en-GB" sz="2400" b="1" dirty="0"/>
              <a:t>Privileged and Confidential – Attorney-Client Communication; Prepared in Connection with Request for Legal Advice</a:t>
            </a:r>
            <a:r>
              <a:rPr lang="en-GB" sz="2400" dirty="0"/>
              <a:t>”</a:t>
            </a:r>
            <a:endParaRPr lang="en-US" sz="2400" dirty="0"/>
          </a:p>
          <a:p>
            <a:pPr lvl="1">
              <a:buFont typeface="Arial" panose="020B0604020202020204" pitchFamily="34" charset="0"/>
              <a:buChar char="•"/>
            </a:pPr>
            <a:endParaRPr lang="en-US" dirty="0"/>
          </a:p>
          <a:p>
            <a:pPr lvl="1">
              <a:buFont typeface="Arial" panose="020B0604020202020204" pitchFamily="34" charset="0"/>
              <a:buChar char="•"/>
            </a:pPr>
            <a:r>
              <a:rPr lang="en-US" dirty="0"/>
              <a:t>Don’t forget your Upjohn Warnings.</a:t>
            </a:r>
          </a:p>
          <a:p>
            <a:pPr lvl="1">
              <a:buFont typeface="Arial" panose="020B0604020202020204" pitchFamily="34" charset="0"/>
              <a:buChar char="•"/>
            </a:pPr>
            <a:endParaRPr lang="en-US" dirty="0"/>
          </a:p>
          <a:p>
            <a:pPr lvl="1">
              <a:buFont typeface="Arial" panose="020B0604020202020204" pitchFamily="34" charset="0"/>
              <a:buChar char="•"/>
            </a:pPr>
            <a:r>
              <a:rPr lang="en-US" dirty="0"/>
              <a:t>Limit the number of people on an email thread in a privileged communication to those with a genuine “need to know.” Caution your clients not to forward to 3</a:t>
            </a:r>
            <a:r>
              <a:rPr lang="en-US" baseline="30000" dirty="0"/>
              <a:t>rd</a:t>
            </a:r>
            <a:r>
              <a:rPr lang="en-US" dirty="0"/>
              <a:t> party outside of your organization </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When describing project, clarify that tasks are undertaken under the direction of legal counsel</a:t>
            </a:r>
            <a:endParaRPr lang="en-US" dirty="0"/>
          </a:p>
          <a:p>
            <a:pPr marL="457200" lvl="1" indent="0">
              <a:buNone/>
            </a:pPr>
            <a:endParaRPr lang="en-US" sz="2400" dirty="0"/>
          </a:p>
          <a:p>
            <a:pPr lvl="1">
              <a:buFont typeface="Arial" panose="020B0604020202020204" pitchFamily="34" charset="0"/>
              <a:buChar char="•"/>
            </a:pPr>
            <a:r>
              <a:rPr lang="en-US" sz="2400" dirty="0"/>
              <a:t>Keep in mind that simply adding the lawyer onto the email thread doesn’t protect the conversation. Only communications related to actual legal advice will be protected. </a:t>
            </a:r>
          </a:p>
          <a:p>
            <a:pPr lvl="1">
              <a:buFont typeface="Arial" panose="020B0604020202020204" pitchFamily="34" charset="0"/>
              <a:buChar char="•"/>
            </a:pPr>
            <a:endParaRPr lang="en-US" dirty="0"/>
          </a:p>
          <a:p>
            <a:pPr lvl="1">
              <a:buFont typeface="Arial" panose="020B0604020202020204" pitchFamily="34" charset="0"/>
              <a:buChar char="•"/>
            </a:pPr>
            <a:r>
              <a:rPr lang="en-US" dirty="0"/>
              <a:t>Don’t s</a:t>
            </a:r>
            <a:r>
              <a:rPr lang="en-US" sz="2400" dirty="0"/>
              <a:t>end “courtesy copies” or emails to any persons other than the Project/Legal Team</a:t>
            </a:r>
          </a:p>
          <a:p>
            <a:pPr lvl="1">
              <a:buFont typeface="Arial" panose="020B0604020202020204" pitchFamily="34" charset="0"/>
              <a:buChar char="•"/>
            </a:pPr>
            <a:endParaRPr lang="en-US" sz="2400" dirty="0"/>
          </a:p>
          <a:p>
            <a:pPr lvl="1">
              <a:buFont typeface="Arial" panose="020B0604020202020204" pitchFamily="34" charset="0"/>
              <a:buChar char="•"/>
            </a:pPr>
            <a:r>
              <a:rPr lang="en-US" sz="2400" dirty="0"/>
              <a:t>Don’t raise unrelated business issues in emails concerning Project</a:t>
            </a:r>
          </a:p>
          <a:p>
            <a:pPr marL="457200" lvl="1" indent="0">
              <a:buNone/>
            </a:pPr>
            <a:endParaRPr lang="en-US" dirty="0"/>
          </a:p>
          <a:p>
            <a:pPr marL="742950" lvl="1" indent="-285750">
              <a:buFont typeface="Arial" panose="020B0604020202020204" pitchFamily="34" charset="0"/>
              <a:buChar char="•"/>
            </a:pPr>
            <a:r>
              <a:rPr lang="en-US" dirty="0"/>
              <a:t>Privilege can’t be used to conceal crime or  fraud.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Privilege obligations by the attorney survives termination of employment (United States vs </a:t>
            </a:r>
            <a:r>
              <a:rPr lang="en-US" dirty="0" err="1"/>
              <a:t>Kleifgen</a:t>
            </a:r>
            <a:r>
              <a:rPr lang="en-US" dirty="0"/>
              <a:t>, 557 F.2d 1293 (9</a:t>
            </a:r>
            <a:r>
              <a:rPr lang="en-US" baseline="30000" dirty="0"/>
              <a:t>th</a:t>
            </a:r>
            <a:r>
              <a:rPr lang="en-US" dirty="0"/>
              <a:t> Cir. 1977)</a:t>
            </a:r>
          </a:p>
        </p:txBody>
      </p:sp>
    </p:spTree>
    <p:extLst>
      <p:ext uri="{BB962C8B-B14F-4D97-AF65-F5344CB8AC3E}">
        <p14:creationId xmlns:p14="http://schemas.microsoft.com/office/powerpoint/2010/main" val="581197997"/>
      </p:ext>
    </p:extLst>
  </p:cSld>
  <p:clrMapOvr>
    <a:masterClrMapping/>
  </p:clrMapOvr>
</p:sld>
</file>

<file path=ppt/theme/theme1.xml><?xml version="1.0" encoding="utf-8"?>
<a:theme xmlns:a="http://schemas.openxmlformats.org/drawingml/2006/main" name="Office Theme">
  <a:themeElements>
    <a:clrScheme name="AM2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M22_PowerPoint template updated 3-21-22" id="{670D85CE-7F16-4BE1-A3E7-0B6F10EF5F7C}" vid="{7B8EF53B-35DE-43B1-84B6-7669F92387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16" ma:contentTypeDescription="Create a new document." ma:contentTypeScope="" ma:versionID="f107e086c3769116b7795334e9b2650e">
  <xsd:schema xmlns:xsd="http://www.w3.org/2001/XMLSchema" xmlns:xs="http://www.w3.org/2001/XMLSchema" xmlns:p="http://schemas.microsoft.com/office/2006/metadata/properties" xmlns:ns2="253218bf-3291-4aa3-adbd-b0c0bd5bbc9d" xmlns:ns3="6fe0f842-53b5-4558-bb54-e6c4b2afb399" targetNamespace="http://schemas.microsoft.com/office/2006/metadata/properties" ma:root="true" ma:fieldsID="dadc5f3602187e1e18e67004de9033bb" ns2:_="" ns3:_="">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21c4971-5ca8-4bc0-a1ac-b68597eb9db5}"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3218bf-3291-4aa3-adbd-b0c0bd5bbc9d">
      <Terms xmlns="http://schemas.microsoft.com/office/infopath/2007/PartnerControls"/>
    </lcf76f155ced4ddcb4097134ff3c332f>
    <TaxCatchAll xmlns="6fe0f842-53b5-4558-bb54-e6c4b2afb399" xsi:nil="true"/>
  </documentManagement>
</p:properties>
</file>

<file path=customXml/itemProps1.xml><?xml version="1.0" encoding="utf-8"?>
<ds:datastoreItem xmlns:ds="http://schemas.openxmlformats.org/officeDocument/2006/customXml" ds:itemID="{8EFD7179-0C2F-439F-917E-F49FFB634B66}">
  <ds:schemaRefs>
    <ds:schemaRef ds:uri="http://schemas.microsoft.com/sharepoint/v3/contenttype/forms"/>
  </ds:schemaRefs>
</ds:datastoreItem>
</file>

<file path=customXml/itemProps2.xml><?xml version="1.0" encoding="utf-8"?>
<ds:datastoreItem xmlns:ds="http://schemas.openxmlformats.org/officeDocument/2006/customXml" ds:itemID="{C19F1394-774F-404D-8D2E-A7C2A478F80C}"/>
</file>

<file path=customXml/itemProps3.xml><?xml version="1.0" encoding="utf-8"?>
<ds:datastoreItem xmlns:ds="http://schemas.openxmlformats.org/officeDocument/2006/customXml" ds:itemID="{BD3798AF-6102-4DFA-A4B7-9B2576E5ED1A}">
  <ds:schemaRefs>
    <ds:schemaRef ds:uri="http://purl.org/dc/terms/"/>
    <ds:schemaRef ds:uri="6fe0f842-53b5-4558-bb54-e6c4b2afb399"/>
    <ds:schemaRef ds:uri="http://schemas.microsoft.com/office/2006/documentManagement/types"/>
    <ds:schemaRef ds:uri="http://www.w3.org/XML/1998/namespace"/>
    <ds:schemaRef ds:uri="http://schemas.microsoft.com/office/2006/metadata/properties"/>
    <ds:schemaRef ds:uri="http://purl.org/dc/dcmitype/"/>
    <ds:schemaRef ds:uri="http://schemas.openxmlformats.org/package/2006/metadata/core-properties"/>
    <ds:schemaRef ds:uri="http://purl.org/dc/elements/1.1/"/>
    <ds:schemaRef ds:uri="http://schemas.microsoft.com/office/infopath/2007/PartnerControls"/>
    <ds:schemaRef ds:uri="253218bf-3291-4aa3-adbd-b0c0bd5bbc9d"/>
  </ds:schemaRefs>
</ds:datastoreItem>
</file>

<file path=docProps/app.xml><?xml version="1.0" encoding="utf-8"?>
<Properties xmlns="http://schemas.openxmlformats.org/officeDocument/2006/extended-properties" xmlns:vt="http://schemas.openxmlformats.org/officeDocument/2006/docPropsVTypes">
  <Template>ACC_AM22_PowerPointTemplate</Template>
  <TotalTime>2223</TotalTime>
  <Words>2508</Words>
  <Application>Microsoft Office PowerPoint</Application>
  <PresentationFormat>On-screen Show (16:9)</PresentationFormat>
  <Paragraphs>182</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How the Legal Department can be an Effective Executive Business Partner </vt:lpstr>
      <vt:lpstr>Roadmap</vt:lpstr>
      <vt:lpstr>Building A Strong Relationship Between Legal and Business Executives</vt:lpstr>
      <vt:lpstr> Building the relationship and culture</vt:lpstr>
      <vt:lpstr>PowerPoint Presentation</vt:lpstr>
      <vt:lpstr>PowerPoint Presentation</vt:lpstr>
      <vt:lpstr>PowerPoint Presentation</vt:lpstr>
      <vt:lpstr>PowerPoint Presentation</vt:lpstr>
      <vt:lpstr>PowerPoint Presentation</vt:lpstr>
      <vt:lpstr>Navigating Ethics Rules: How do the Rules Apply to Inhouse Practice</vt:lpstr>
      <vt:lpstr>Conflicts of Interest</vt:lpstr>
      <vt:lpstr>Scenario #1</vt:lpstr>
      <vt:lpstr>Polling Question:  Is there a conflict?</vt:lpstr>
      <vt:lpstr>Unrepresented Parties (Rule 4.3)</vt:lpstr>
      <vt:lpstr>Scenario #2</vt:lpstr>
      <vt:lpstr>Polling Question: What is your responsibility under Rule 4.3?</vt:lpstr>
      <vt:lpstr>Business Transactions with a Client (Rule 1.8)</vt:lpstr>
      <vt:lpstr>Scenario #3</vt:lpstr>
      <vt:lpstr>Polling Question:  does Rule 1.8 apply to Mr. R as  in-house counsel?</vt:lpstr>
      <vt:lpstr>Actual Case: Kaye vs Rosefielde (NJ, 2013)</vt:lpstr>
      <vt:lpstr>Additional References: Attorney Client Privilege</vt:lpstr>
      <vt:lpstr>Additional References: Legal Ethics</vt:lpstr>
    </vt:vector>
  </TitlesOfParts>
  <Company>Smile Brands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dc:title>
  <dc:creator>Victoria Harvey</dc:creator>
  <cp:lastModifiedBy>Sherie Edwards</cp:lastModifiedBy>
  <cp:revision>21</cp:revision>
  <dcterms:created xsi:type="dcterms:W3CDTF">2022-08-01T23:24:27Z</dcterms:created>
  <dcterms:modified xsi:type="dcterms:W3CDTF">2022-09-02T21:15:53Z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0x010100F405D1031B29D246A6FCDF7A770FB136</vt:lpwstr>
  </property>
  <property fmtid="{D5CDD505-2E9C-101B-9397-08002B2CF9AE}" pid="3" name="MSIP_Label_4e20156e-8ff9-4098-bbf6-fbcae2f0b5f0_Enabled">
    <vt:lpwstr>true</vt:lpwstr>
  </property>
  <property fmtid="{D5CDD505-2E9C-101B-9397-08002B2CF9AE}" pid="4" name="MSIP_Label_4e20156e-8ff9-4098-bbf6-fbcae2f0b5f0_SetDate">
    <vt:lpwstr>2022-08-22T15:37:54Z</vt:lpwstr>
  </property>
  <property fmtid="{D5CDD505-2E9C-101B-9397-08002B2CF9AE}" pid="5" name="MSIP_Label_4e20156e-8ff9-4098-bbf6-fbcae2f0b5f0_Method">
    <vt:lpwstr>Privileged</vt:lpwstr>
  </property>
  <property fmtid="{D5CDD505-2E9C-101B-9397-08002B2CF9AE}" pid="6" name="MSIP_Label_4e20156e-8ff9-4098-bbf6-fbcae2f0b5f0_Name">
    <vt:lpwstr>Non-Confidential Information</vt:lpwstr>
  </property>
  <property fmtid="{D5CDD505-2E9C-101B-9397-08002B2CF9AE}" pid="7" name="MSIP_Label_4e20156e-8ff9-4098-bbf6-fbcae2f0b5f0_SiteId">
    <vt:lpwstr>e6baca02-d986-4077-8053-30de7d5e0d58</vt:lpwstr>
  </property>
  <property fmtid="{D5CDD505-2E9C-101B-9397-08002B2CF9AE}" pid="8" name="MSIP_Label_4e20156e-8ff9-4098-bbf6-fbcae2f0b5f0_ActionId">
    <vt:lpwstr>732b7bfb-0313-46e3-8d0b-ecf3cce6ad68</vt:lpwstr>
  </property>
  <property fmtid="{D5CDD505-2E9C-101B-9397-08002B2CF9AE}" pid="9" name="MSIP_Label_4e20156e-8ff9-4098-bbf6-fbcae2f0b5f0_ContentBits">
    <vt:lpwstr>0</vt:lpwstr>
  </property>
  <property fmtid="{D5CDD505-2E9C-101B-9397-08002B2CF9AE}" pid="10" name="MediaServiceImageTags">
    <vt:lpwstr/>
  </property>
</Properties>
</file>