
<file path=[Content_Types].xml><?xml version="1.0" encoding="utf-8"?>
<Types xmlns="http://schemas.openxmlformats.org/package/2006/content-types">
  <Default Extension="jfif" ContentType="image/jpeg"/>
  <Default Extension="jpeg" ContentType="image/jpeg"/>
  <Default Extension="jpg" ContentType="image/jpeg"/>
  <Default Extension="k6f"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2.xml" ContentType="application/inkml+xml"/>
  <Override PartName="/ppt/notesSlides/notesSlide24.xml" ContentType="application/vnd.openxmlformats-officedocument.presentationml.notesSlide+xml"/>
  <Override PartName="/ppt/ink/ink3.xml" ContentType="application/inkml+xml"/>
  <Override PartName="/ppt/notesSlides/notesSlide25.xml" ContentType="application/vnd.openxmlformats-officedocument.presentationml.notesSlide+xml"/>
  <Override PartName="/ppt/ink/ink4.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5.xml" ContentType="application/inkml+xml"/>
  <Override PartName="/ppt/notesSlides/notesSlide37.xml" ContentType="application/vnd.openxmlformats-officedocument.presentationml.notesSlide+xml"/>
  <Override PartName="/ppt/ink/ink6.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6.xml" ContentType="application/inkml+xml"/>
  <Override PartName="/ppt/notesSlides/notesSlide47.xml" ContentType="application/vnd.openxmlformats-officedocument.presentationml.notesSlide+xml"/>
  <Override PartName="/ppt/ink/ink17.xml" ContentType="application/inkml+xml"/>
  <Override PartName="/ppt/ink/ink18.xml" ContentType="application/inkml+xml"/>
  <Override PartName="/ppt/notesSlides/notesSlide48.xml" ContentType="application/vnd.openxmlformats-officedocument.presentationml.notesSlide+xml"/>
  <Override PartName="/ppt/ink/ink19.xml" ContentType="application/inkml+xml"/>
  <Override PartName="/ppt/ink/ink20.xml" ContentType="application/inkml+xml"/>
  <Override PartName="/ppt/notesSlides/notesSlide4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63"/>
  </p:notesMasterIdLst>
  <p:sldIdLst>
    <p:sldId id="256" r:id="rId2"/>
    <p:sldId id="388" r:id="rId3"/>
    <p:sldId id="317" r:id="rId4"/>
    <p:sldId id="398" r:id="rId5"/>
    <p:sldId id="389" r:id="rId6"/>
    <p:sldId id="346" r:id="rId7"/>
    <p:sldId id="366" r:id="rId8"/>
    <p:sldId id="320" r:id="rId9"/>
    <p:sldId id="400" r:id="rId10"/>
    <p:sldId id="386" r:id="rId11"/>
    <p:sldId id="391" r:id="rId12"/>
    <p:sldId id="392" r:id="rId13"/>
    <p:sldId id="368" r:id="rId14"/>
    <p:sldId id="390" r:id="rId15"/>
    <p:sldId id="330" r:id="rId16"/>
    <p:sldId id="331" r:id="rId17"/>
    <p:sldId id="370" r:id="rId18"/>
    <p:sldId id="290" r:id="rId19"/>
    <p:sldId id="303" r:id="rId20"/>
    <p:sldId id="401" r:id="rId21"/>
    <p:sldId id="282" r:id="rId22"/>
    <p:sldId id="322" r:id="rId23"/>
    <p:sldId id="371" r:id="rId24"/>
    <p:sldId id="402" r:id="rId25"/>
    <p:sldId id="403" r:id="rId26"/>
    <p:sldId id="404" r:id="rId27"/>
    <p:sldId id="293" r:id="rId28"/>
    <p:sldId id="277" r:id="rId29"/>
    <p:sldId id="278" r:id="rId30"/>
    <p:sldId id="298" r:id="rId31"/>
    <p:sldId id="279" r:id="rId32"/>
    <p:sldId id="367" r:id="rId33"/>
    <p:sldId id="312" r:id="rId34"/>
    <p:sldId id="315" r:id="rId35"/>
    <p:sldId id="321" r:id="rId36"/>
    <p:sldId id="369" r:id="rId37"/>
    <p:sldId id="338" r:id="rId38"/>
    <p:sldId id="372" r:id="rId39"/>
    <p:sldId id="395" r:id="rId40"/>
    <p:sldId id="393" r:id="rId41"/>
    <p:sldId id="399" r:id="rId42"/>
    <p:sldId id="410" r:id="rId43"/>
    <p:sldId id="411" r:id="rId44"/>
    <p:sldId id="412" r:id="rId45"/>
    <p:sldId id="413" r:id="rId46"/>
    <p:sldId id="373" r:id="rId47"/>
    <p:sldId id="323" r:id="rId48"/>
    <p:sldId id="350" r:id="rId49"/>
    <p:sldId id="348" r:id="rId50"/>
    <p:sldId id="378" r:id="rId51"/>
    <p:sldId id="327" r:id="rId52"/>
    <p:sldId id="376" r:id="rId53"/>
    <p:sldId id="407" r:id="rId54"/>
    <p:sldId id="286" r:id="rId55"/>
    <p:sldId id="408" r:id="rId56"/>
    <p:sldId id="387" r:id="rId57"/>
    <p:sldId id="396" r:id="rId58"/>
    <p:sldId id="397" r:id="rId59"/>
    <p:sldId id="405" r:id="rId60"/>
    <p:sldId id="406" r:id="rId61"/>
    <p:sldId id="40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8F7011-1DB2-6086-DBE7-640224D891D1}" name="Nada Alnajafi" initials="NA" userId="72186266b6b63be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D693"/>
    <a:srgbClr val="22C3C1"/>
    <a:srgbClr val="FF5757"/>
    <a:srgbClr val="A2D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2725" autoAdjust="0"/>
  </p:normalViewPr>
  <p:slideViewPr>
    <p:cSldViewPr snapToGrid="0">
      <p:cViewPr>
        <p:scale>
          <a:sx n="87" d="100"/>
          <a:sy n="87" d="100"/>
        </p:scale>
        <p:origin x="533"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a Alnajafi" userId="72186266b6b63be5" providerId="LiveId" clId="{8E89EE52-E60D-420F-9519-E6B57B3BA6BE}"/>
    <pc:docChg chg="custSel modSld sldOrd">
      <pc:chgData name="Nada Alnajafi" userId="72186266b6b63be5" providerId="LiveId" clId="{8E89EE52-E60D-420F-9519-E6B57B3BA6BE}" dt="2023-10-23T04:34:19.445" v="97" actId="20577"/>
      <pc:docMkLst>
        <pc:docMk/>
      </pc:docMkLst>
      <pc:sldChg chg="modSp mod">
        <pc:chgData name="Nada Alnajafi" userId="72186266b6b63be5" providerId="LiveId" clId="{8E89EE52-E60D-420F-9519-E6B57B3BA6BE}" dt="2023-10-23T04:17:11.160" v="30" actId="166"/>
        <pc:sldMkLst>
          <pc:docMk/>
          <pc:sldMk cId="3865118710" sldId="278"/>
        </pc:sldMkLst>
        <pc:grpChg chg="mod ord">
          <ac:chgData name="Nada Alnajafi" userId="72186266b6b63be5" providerId="LiveId" clId="{8E89EE52-E60D-420F-9519-E6B57B3BA6BE}" dt="2023-10-23T04:17:07.330" v="29" actId="166"/>
          <ac:grpSpMkLst>
            <pc:docMk/>
            <pc:sldMk cId="3865118710" sldId="278"/>
            <ac:grpSpMk id="2" creationId="{5A89EA13-AEBD-9115-5C0E-CBD1E503CDBD}"/>
          </ac:grpSpMkLst>
        </pc:grpChg>
        <pc:grpChg chg="ord">
          <ac:chgData name="Nada Alnajafi" userId="72186266b6b63be5" providerId="LiveId" clId="{8E89EE52-E60D-420F-9519-E6B57B3BA6BE}" dt="2023-10-23T04:17:11.160" v="30" actId="166"/>
          <ac:grpSpMkLst>
            <pc:docMk/>
            <pc:sldMk cId="3865118710" sldId="278"/>
            <ac:grpSpMk id="5" creationId="{F46EBE46-1539-B6A4-7653-F3475CB5E644}"/>
          </ac:grpSpMkLst>
        </pc:grpChg>
      </pc:sldChg>
      <pc:sldChg chg="modSp mod">
        <pc:chgData name="Nada Alnajafi" userId="72186266b6b63be5" providerId="LiveId" clId="{8E89EE52-E60D-420F-9519-E6B57B3BA6BE}" dt="2023-10-23T04:17:21.991" v="33" actId="166"/>
        <pc:sldMkLst>
          <pc:docMk/>
          <pc:sldMk cId="1972173787" sldId="279"/>
        </pc:sldMkLst>
        <pc:grpChg chg="mod ord">
          <ac:chgData name="Nada Alnajafi" userId="72186266b6b63be5" providerId="LiveId" clId="{8E89EE52-E60D-420F-9519-E6B57B3BA6BE}" dt="2023-10-23T04:17:18.052" v="32" actId="166"/>
          <ac:grpSpMkLst>
            <pc:docMk/>
            <pc:sldMk cId="1972173787" sldId="279"/>
            <ac:grpSpMk id="4" creationId="{101EE080-087A-F4BB-409E-2DAB108ED9CB}"/>
          </ac:grpSpMkLst>
        </pc:grpChg>
        <pc:grpChg chg="ord">
          <ac:chgData name="Nada Alnajafi" userId="72186266b6b63be5" providerId="LiveId" clId="{8E89EE52-E60D-420F-9519-E6B57B3BA6BE}" dt="2023-10-23T04:17:21.991" v="33" actId="166"/>
          <ac:grpSpMkLst>
            <pc:docMk/>
            <pc:sldMk cId="1972173787" sldId="279"/>
            <ac:grpSpMk id="19" creationId="{D582B7A5-906E-D118-E683-2AB1C5F8ADA1}"/>
          </ac:grpSpMkLst>
        </pc:grpChg>
      </pc:sldChg>
      <pc:sldChg chg="ord">
        <pc:chgData name="Nada Alnajafi" userId="72186266b6b63be5" providerId="LiveId" clId="{8E89EE52-E60D-420F-9519-E6B57B3BA6BE}" dt="2023-10-23T04:00:48.815" v="24"/>
        <pc:sldMkLst>
          <pc:docMk/>
          <pc:sldMk cId="3662785549" sldId="282"/>
        </pc:sldMkLst>
      </pc:sldChg>
      <pc:sldChg chg="modSp mod">
        <pc:chgData name="Nada Alnajafi" userId="72186266b6b63be5" providerId="LiveId" clId="{8E89EE52-E60D-420F-9519-E6B57B3BA6BE}" dt="2023-10-23T04:16:59.588" v="27" actId="166"/>
        <pc:sldMkLst>
          <pc:docMk/>
          <pc:sldMk cId="2431684775" sldId="298"/>
        </pc:sldMkLst>
        <pc:spChg chg="mod ord">
          <ac:chgData name="Nada Alnajafi" userId="72186266b6b63be5" providerId="LiveId" clId="{8E89EE52-E60D-420F-9519-E6B57B3BA6BE}" dt="2023-10-23T04:16:55.140" v="26" actId="171"/>
          <ac:spMkLst>
            <pc:docMk/>
            <pc:sldMk cId="2431684775" sldId="298"/>
            <ac:spMk id="9" creationId="{C5C906BF-B01F-D46C-0C56-8DABC067C3AA}"/>
          </ac:spMkLst>
        </pc:spChg>
        <pc:grpChg chg="ord">
          <ac:chgData name="Nada Alnajafi" userId="72186266b6b63be5" providerId="LiveId" clId="{8E89EE52-E60D-420F-9519-E6B57B3BA6BE}" dt="2023-10-23T04:16:59.588" v="27" actId="166"/>
          <ac:grpSpMkLst>
            <pc:docMk/>
            <pc:sldMk cId="2431684775" sldId="298"/>
            <ac:grpSpMk id="2" creationId="{9262C16F-8614-189F-4E10-DC770ED80BD5}"/>
          </ac:grpSpMkLst>
        </pc:grpChg>
      </pc:sldChg>
      <pc:sldChg chg="modSp mod">
        <pc:chgData name="Nada Alnajafi" userId="72186266b6b63be5" providerId="LiveId" clId="{8E89EE52-E60D-420F-9519-E6B57B3BA6BE}" dt="2023-10-23T04:23:13.132" v="92" actId="20577"/>
        <pc:sldMkLst>
          <pc:docMk/>
          <pc:sldMk cId="1753190848" sldId="321"/>
        </pc:sldMkLst>
        <pc:spChg chg="mod">
          <ac:chgData name="Nada Alnajafi" userId="72186266b6b63be5" providerId="LiveId" clId="{8E89EE52-E60D-420F-9519-E6B57B3BA6BE}" dt="2023-10-23T04:23:13.132" v="92" actId="20577"/>
          <ac:spMkLst>
            <pc:docMk/>
            <pc:sldMk cId="1753190848" sldId="321"/>
            <ac:spMk id="7" creationId="{7B6E62BF-48D0-C486-9733-0C0CAAAF9155}"/>
          </ac:spMkLst>
        </pc:spChg>
      </pc:sldChg>
      <pc:sldChg chg="ord">
        <pc:chgData name="Nada Alnajafi" userId="72186266b6b63be5" providerId="LiveId" clId="{8E89EE52-E60D-420F-9519-E6B57B3BA6BE}" dt="2023-10-23T04:00:48.815" v="24"/>
        <pc:sldMkLst>
          <pc:docMk/>
          <pc:sldMk cId="1620174448" sldId="322"/>
        </pc:sldMkLst>
      </pc:sldChg>
      <pc:sldChg chg="modSp mod">
        <pc:chgData name="Nada Alnajafi" userId="72186266b6b63be5" providerId="LiveId" clId="{8E89EE52-E60D-420F-9519-E6B57B3BA6BE}" dt="2023-10-23T03:41:34.078" v="7" actId="113"/>
        <pc:sldMkLst>
          <pc:docMk/>
          <pc:sldMk cId="4084102933" sldId="388"/>
        </pc:sldMkLst>
        <pc:spChg chg="mod">
          <ac:chgData name="Nada Alnajafi" userId="72186266b6b63be5" providerId="LiveId" clId="{8E89EE52-E60D-420F-9519-E6B57B3BA6BE}" dt="2023-10-23T03:41:34.078" v="7" actId="113"/>
          <ac:spMkLst>
            <pc:docMk/>
            <pc:sldMk cId="4084102933" sldId="388"/>
            <ac:spMk id="10" creationId="{AEABEBCA-7056-4FFC-00FF-BC1BC8163E3D}"/>
          </ac:spMkLst>
        </pc:spChg>
      </pc:sldChg>
      <pc:sldChg chg="delSp modSp mod">
        <pc:chgData name="Nada Alnajafi" userId="72186266b6b63be5" providerId="LiveId" clId="{8E89EE52-E60D-420F-9519-E6B57B3BA6BE}" dt="2023-10-23T03:42:30.215" v="22" actId="1036"/>
        <pc:sldMkLst>
          <pc:docMk/>
          <pc:sldMk cId="3557371700" sldId="398"/>
        </pc:sldMkLst>
        <pc:spChg chg="del mod">
          <ac:chgData name="Nada Alnajafi" userId="72186266b6b63be5" providerId="LiveId" clId="{8E89EE52-E60D-420F-9519-E6B57B3BA6BE}" dt="2023-10-23T03:42:02.301" v="11" actId="478"/>
          <ac:spMkLst>
            <pc:docMk/>
            <pc:sldMk cId="3557371700" sldId="398"/>
            <ac:spMk id="3" creationId="{3D1C9191-4D74-9B9F-F534-4C0297CCABC2}"/>
          </ac:spMkLst>
        </pc:spChg>
        <pc:picChg chg="mod modCrop">
          <ac:chgData name="Nada Alnajafi" userId="72186266b6b63be5" providerId="LiveId" clId="{8E89EE52-E60D-420F-9519-E6B57B3BA6BE}" dt="2023-10-23T03:42:30.215" v="22" actId="1036"/>
          <ac:picMkLst>
            <pc:docMk/>
            <pc:sldMk cId="3557371700" sldId="398"/>
            <ac:picMk id="12" creationId="{18F41B94-F776-FB87-EF3F-E8AE12C3DA6D}"/>
          </ac:picMkLst>
        </pc:picChg>
      </pc:sldChg>
      <pc:sldChg chg="modNotesTx">
        <pc:chgData name="Nada Alnajafi" userId="72186266b6b63be5" providerId="LiveId" clId="{8E89EE52-E60D-420F-9519-E6B57B3BA6BE}" dt="2023-10-23T04:34:19.445" v="97" actId="20577"/>
        <pc:sldMkLst>
          <pc:docMk/>
          <pc:sldMk cId="740687922" sldId="3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A910C-8946-47E5-8345-CEC0F0DC456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9349CB6-4976-47A4-B407-7BE89BFE3C1B}">
      <dgm:prSet phldrT="[Text]" custT="1"/>
      <dgm:spPr>
        <a:solidFill>
          <a:schemeClr val="bg1"/>
        </a:solidFill>
      </dgm:spPr>
      <dgm:t>
        <a:bodyPr/>
        <a:lstStyle/>
        <a:p>
          <a:r>
            <a:rPr lang="en-US" sz="1800" b="1" dirty="0">
              <a:solidFill>
                <a:schemeClr val="tx1"/>
              </a:solidFill>
            </a:rPr>
            <a:t>Is the hidden redline material to the deal?</a:t>
          </a:r>
        </a:p>
      </dgm:t>
    </dgm:pt>
    <dgm:pt modelId="{559426D2-0011-4B5D-85F8-DB428F67D017}" type="parTrans" cxnId="{BBDFC3FD-5A27-4814-BE3E-9CF0B1DD8ABE}">
      <dgm:prSet/>
      <dgm:spPr/>
      <dgm:t>
        <a:bodyPr/>
        <a:lstStyle/>
        <a:p>
          <a:endParaRPr lang="en-US"/>
        </a:p>
      </dgm:t>
    </dgm:pt>
    <dgm:pt modelId="{EDC8D062-57B0-428C-81F9-2E8E68CDBFAC}" type="sibTrans" cxnId="{BBDFC3FD-5A27-4814-BE3E-9CF0B1DD8ABE}">
      <dgm:prSet/>
      <dgm:spPr/>
      <dgm:t>
        <a:bodyPr/>
        <a:lstStyle/>
        <a:p>
          <a:endParaRPr lang="en-US"/>
        </a:p>
      </dgm:t>
    </dgm:pt>
    <dgm:pt modelId="{E6552A33-3228-4A35-9236-B4D463D5052C}">
      <dgm:prSet phldrT="[Text]"/>
      <dgm:spPr>
        <a:solidFill>
          <a:srgbClr val="22C3C1"/>
        </a:solidFill>
      </dgm:spPr>
      <dgm:t>
        <a:bodyPr/>
        <a:lstStyle/>
        <a:p>
          <a:r>
            <a:rPr lang="en-US" dirty="0"/>
            <a:t>Yes</a:t>
          </a:r>
        </a:p>
      </dgm:t>
    </dgm:pt>
    <dgm:pt modelId="{E6E48C9D-2620-4F4D-8832-9F126E48BEE7}" type="parTrans" cxnId="{09821D00-B6DC-4C9F-9E6B-E3A76951E55F}">
      <dgm:prSet/>
      <dgm:spPr/>
      <dgm:t>
        <a:bodyPr/>
        <a:lstStyle/>
        <a:p>
          <a:endParaRPr lang="en-US"/>
        </a:p>
      </dgm:t>
    </dgm:pt>
    <dgm:pt modelId="{EAD6D468-E8DA-4D11-8687-A5154F39252F}" type="sibTrans" cxnId="{09821D00-B6DC-4C9F-9E6B-E3A76951E55F}">
      <dgm:prSet/>
      <dgm:spPr/>
      <dgm:t>
        <a:bodyPr/>
        <a:lstStyle/>
        <a:p>
          <a:endParaRPr lang="en-US"/>
        </a:p>
      </dgm:t>
    </dgm:pt>
    <dgm:pt modelId="{3AFF6D0C-7B6F-47B1-BF24-CE49FD400746}">
      <dgm:prSet phldrT="[Text]"/>
      <dgm:spPr>
        <a:solidFill>
          <a:srgbClr val="22C3C1"/>
        </a:solidFill>
      </dgm:spPr>
      <dgm:t>
        <a:bodyPr/>
        <a:lstStyle/>
        <a:p>
          <a:r>
            <a:rPr lang="en-US" dirty="0"/>
            <a:t>Notify your internal business client.</a:t>
          </a:r>
        </a:p>
      </dgm:t>
    </dgm:pt>
    <dgm:pt modelId="{ED83CFE7-5958-4E80-9123-7C7C2AC55EE9}" type="parTrans" cxnId="{C41D82EE-1784-4A1D-80FF-CFFC77349EC7}">
      <dgm:prSet/>
      <dgm:spPr/>
      <dgm:t>
        <a:bodyPr/>
        <a:lstStyle/>
        <a:p>
          <a:endParaRPr lang="en-US"/>
        </a:p>
      </dgm:t>
    </dgm:pt>
    <dgm:pt modelId="{D5BCF08D-12E0-46C4-8ECC-929B358839AB}" type="sibTrans" cxnId="{C41D82EE-1784-4A1D-80FF-CFFC77349EC7}">
      <dgm:prSet/>
      <dgm:spPr/>
      <dgm:t>
        <a:bodyPr/>
        <a:lstStyle/>
        <a:p>
          <a:endParaRPr lang="en-US"/>
        </a:p>
      </dgm:t>
    </dgm:pt>
    <dgm:pt modelId="{CE15D376-4E38-4A77-A985-51492A0CB49C}">
      <dgm:prSet phldrT="[Text]"/>
      <dgm:spPr>
        <a:solidFill>
          <a:schemeClr val="bg1"/>
        </a:solidFill>
        <a:ln>
          <a:solidFill>
            <a:schemeClr val="tx1"/>
          </a:solidFill>
        </a:ln>
      </dgm:spPr>
      <dgm:t>
        <a:bodyPr/>
        <a:lstStyle/>
        <a:p>
          <a:r>
            <a:rPr lang="en-US" dirty="0">
              <a:solidFill>
                <a:schemeClr val="tx1"/>
              </a:solidFill>
            </a:rPr>
            <a:t>No</a:t>
          </a:r>
        </a:p>
      </dgm:t>
    </dgm:pt>
    <dgm:pt modelId="{CBBF0438-9845-4FDE-A0E6-3F12B7E5620A}" type="parTrans" cxnId="{7943928F-2BD7-41F6-AFA0-D6758DB5BE48}">
      <dgm:prSet/>
      <dgm:spPr/>
      <dgm:t>
        <a:bodyPr/>
        <a:lstStyle/>
        <a:p>
          <a:endParaRPr lang="en-US"/>
        </a:p>
      </dgm:t>
    </dgm:pt>
    <dgm:pt modelId="{9A0844B1-1EB1-4699-A591-DE9B90351F18}" type="sibTrans" cxnId="{7943928F-2BD7-41F6-AFA0-D6758DB5BE48}">
      <dgm:prSet/>
      <dgm:spPr/>
      <dgm:t>
        <a:bodyPr/>
        <a:lstStyle/>
        <a:p>
          <a:endParaRPr lang="en-US"/>
        </a:p>
      </dgm:t>
    </dgm:pt>
    <dgm:pt modelId="{F7C78BF8-6FEE-4144-83A4-4B3A15A974B7}">
      <dgm:prSet phldrT="[Text]"/>
      <dgm:spPr>
        <a:solidFill>
          <a:schemeClr val="bg1"/>
        </a:solidFill>
        <a:ln>
          <a:solidFill>
            <a:schemeClr val="tx1"/>
          </a:solidFill>
        </a:ln>
      </dgm:spPr>
      <dgm:t>
        <a:bodyPr/>
        <a:lstStyle/>
        <a:p>
          <a:r>
            <a:rPr lang="en-US" dirty="0">
              <a:solidFill>
                <a:schemeClr val="tx1"/>
              </a:solidFill>
            </a:rPr>
            <a:t>Let it go.</a:t>
          </a:r>
        </a:p>
      </dgm:t>
    </dgm:pt>
    <dgm:pt modelId="{65A6CB11-4716-4B40-BA0F-2E63E79BBE06}" type="parTrans" cxnId="{45001504-2B48-4064-A25F-99F1C150ADF4}">
      <dgm:prSet/>
      <dgm:spPr/>
      <dgm:t>
        <a:bodyPr/>
        <a:lstStyle/>
        <a:p>
          <a:endParaRPr lang="en-US"/>
        </a:p>
      </dgm:t>
    </dgm:pt>
    <dgm:pt modelId="{B9D8F7FD-6E85-4E75-B755-64A687A43337}" type="sibTrans" cxnId="{45001504-2B48-4064-A25F-99F1C150ADF4}">
      <dgm:prSet/>
      <dgm:spPr/>
      <dgm:t>
        <a:bodyPr/>
        <a:lstStyle/>
        <a:p>
          <a:endParaRPr lang="en-US"/>
        </a:p>
      </dgm:t>
    </dgm:pt>
    <dgm:pt modelId="{90F8BCF7-51D5-4637-96F9-1934485E2158}">
      <dgm:prSet/>
      <dgm:spPr>
        <a:solidFill>
          <a:srgbClr val="22C3C1"/>
        </a:solidFill>
      </dgm:spPr>
      <dgm:t>
        <a:bodyPr/>
        <a:lstStyle/>
        <a:p>
          <a:r>
            <a:rPr lang="en-US" dirty="0"/>
            <a:t>Come up with a plan together.</a:t>
          </a:r>
        </a:p>
      </dgm:t>
    </dgm:pt>
    <dgm:pt modelId="{BD3FB4A7-C221-4750-8FC5-C1CAA6F778AD}" type="parTrans" cxnId="{8441619C-DA07-4673-9B67-4C4FF3F1ADC5}">
      <dgm:prSet/>
      <dgm:spPr/>
      <dgm:t>
        <a:bodyPr/>
        <a:lstStyle/>
        <a:p>
          <a:endParaRPr lang="en-US"/>
        </a:p>
      </dgm:t>
    </dgm:pt>
    <dgm:pt modelId="{80135942-D070-4688-ADA4-C1B4557A8D8D}" type="sibTrans" cxnId="{8441619C-DA07-4673-9B67-4C4FF3F1ADC5}">
      <dgm:prSet/>
      <dgm:spPr/>
      <dgm:t>
        <a:bodyPr/>
        <a:lstStyle/>
        <a:p>
          <a:endParaRPr lang="en-US"/>
        </a:p>
      </dgm:t>
    </dgm:pt>
    <dgm:pt modelId="{8A4BC7CC-341D-4C5B-B3A6-99410989763A}">
      <dgm:prSet/>
      <dgm:spPr>
        <a:solidFill>
          <a:srgbClr val="22C3C1"/>
        </a:solidFill>
      </dgm:spPr>
      <dgm:t>
        <a:bodyPr/>
        <a:lstStyle/>
        <a:p>
          <a:r>
            <a:rPr lang="en-US" dirty="0"/>
            <a:t>Address with counterparty over the phone.</a:t>
          </a:r>
        </a:p>
      </dgm:t>
    </dgm:pt>
    <dgm:pt modelId="{4644D2EA-1706-4121-89D2-1DE3A7F0BF4E}" type="parTrans" cxnId="{EB342DCB-A2DA-4940-A2D6-786E4DAF718C}">
      <dgm:prSet/>
      <dgm:spPr/>
      <dgm:t>
        <a:bodyPr/>
        <a:lstStyle/>
        <a:p>
          <a:endParaRPr lang="en-US"/>
        </a:p>
      </dgm:t>
    </dgm:pt>
    <dgm:pt modelId="{F66262C7-2FAB-4C5D-9185-0A829011691D}" type="sibTrans" cxnId="{EB342DCB-A2DA-4940-A2D6-786E4DAF718C}">
      <dgm:prSet/>
      <dgm:spPr/>
      <dgm:t>
        <a:bodyPr/>
        <a:lstStyle/>
        <a:p>
          <a:endParaRPr lang="en-US"/>
        </a:p>
      </dgm:t>
    </dgm:pt>
    <dgm:pt modelId="{BD4ADA7A-6CF3-4E95-90B9-6DAF0CCB2095}">
      <dgm:prSet/>
      <dgm:spPr>
        <a:solidFill>
          <a:srgbClr val="22C3C1"/>
        </a:solidFill>
      </dgm:spPr>
      <dgm:t>
        <a:bodyPr/>
        <a:lstStyle/>
        <a:p>
          <a:r>
            <a:rPr lang="en-US" dirty="0"/>
            <a:t>Leverage the mistake to your favor.</a:t>
          </a:r>
        </a:p>
      </dgm:t>
    </dgm:pt>
    <dgm:pt modelId="{4B137488-8386-4345-A4D2-862A9AA54D61}" type="parTrans" cxnId="{D6C7F15B-6260-4AD4-B75B-69B36CF5B843}">
      <dgm:prSet/>
      <dgm:spPr/>
      <dgm:t>
        <a:bodyPr/>
        <a:lstStyle/>
        <a:p>
          <a:endParaRPr lang="en-US"/>
        </a:p>
      </dgm:t>
    </dgm:pt>
    <dgm:pt modelId="{7BBA1C0E-6790-4559-AEDF-D116261BFFE2}" type="sibTrans" cxnId="{D6C7F15B-6260-4AD4-B75B-69B36CF5B843}">
      <dgm:prSet/>
      <dgm:spPr/>
      <dgm:t>
        <a:bodyPr/>
        <a:lstStyle/>
        <a:p>
          <a:endParaRPr lang="en-US"/>
        </a:p>
      </dgm:t>
    </dgm:pt>
    <dgm:pt modelId="{1ABDDF0C-21BE-42DD-B749-656706E8C9B5}" type="pres">
      <dgm:prSet presAssocID="{8D0A910C-8946-47E5-8345-CEC0F0DC4560}" presName="diagram" presStyleCnt="0">
        <dgm:presLayoutVars>
          <dgm:chPref val="1"/>
          <dgm:dir/>
          <dgm:animOne val="branch"/>
          <dgm:animLvl val="lvl"/>
          <dgm:resizeHandles val="exact"/>
        </dgm:presLayoutVars>
      </dgm:prSet>
      <dgm:spPr/>
    </dgm:pt>
    <dgm:pt modelId="{3187760B-4B54-4FF0-82C8-B85696C8E699}" type="pres">
      <dgm:prSet presAssocID="{89349CB6-4976-47A4-B407-7BE89BFE3C1B}" presName="root1" presStyleCnt="0"/>
      <dgm:spPr/>
    </dgm:pt>
    <dgm:pt modelId="{69BDAEFF-4053-456A-8B56-2E3B6DF12AFA}" type="pres">
      <dgm:prSet presAssocID="{89349CB6-4976-47A4-B407-7BE89BFE3C1B}" presName="LevelOneTextNode" presStyleLbl="node0" presStyleIdx="0" presStyleCnt="1" custScaleY="366393">
        <dgm:presLayoutVars>
          <dgm:chPref val="3"/>
        </dgm:presLayoutVars>
      </dgm:prSet>
      <dgm:spPr/>
    </dgm:pt>
    <dgm:pt modelId="{D4C4A3CF-07A6-4EA0-A0F2-298016A6688C}" type="pres">
      <dgm:prSet presAssocID="{89349CB6-4976-47A4-B407-7BE89BFE3C1B}" presName="level2hierChild" presStyleCnt="0"/>
      <dgm:spPr/>
    </dgm:pt>
    <dgm:pt modelId="{14FE5EFD-15DA-4BEB-A8D8-7E3E00A682D4}" type="pres">
      <dgm:prSet presAssocID="{E6E48C9D-2620-4F4D-8832-9F126E48BEE7}" presName="conn2-1" presStyleLbl="parChTrans1D2" presStyleIdx="0" presStyleCnt="2"/>
      <dgm:spPr/>
    </dgm:pt>
    <dgm:pt modelId="{0AD27813-E1C4-47E7-9E22-F0D0E5C8B40E}" type="pres">
      <dgm:prSet presAssocID="{E6E48C9D-2620-4F4D-8832-9F126E48BEE7}" presName="connTx" presStyleLbl="parChTrans1D2" presStyleIdx="0" presStyleCnt="2"/>
      <dgm:spPr/>
    </dgm:pt>
    <dgm:pt modelId="{A5CCA8D7-CC41-4BEC-B382-4C2B4CE05A1D}" type="pres">
      <dgm:prSet presAssocID="{E6552A33-3228-4A35-9236-B4D463D5052C}" presName="root2" presStyleCnt="0"/>
      <dgm:spPr/>
    </dgm:pt>
    <dgm:pt modelId="{59309D80-D5B7-4829-8F7F-B658EDD9E406}" type="pres">
      <dgm:prSet presAssocID="{E6552A33-3228-4A35-9236-B4D463D5052C}" presName="LevelTwoTextNode" presStyleLbl="node2" presStyleIdx="0" presStyleCnt="2">
        <dgm:presLayoutVars>
          <dgm:chPref val="3"/>
        </dgm:presLayoutVars>
      </dgm:prSet>
      <dgm:spPr/>
    </dgm:pt>
    <dgm:pt modelId="{9DA76DD9-B2F9-4E73-B57C-30AB6C40E592}" type="pres">
      <dgm:prSet presAssocID="{E6552A33-3228-4A35-9236-B4D463D5052C}" presName="level3hierChild" presStyleCnt="0"/>
      <dgm:spPr/>
    </dgm:pt>
    <dgm:pt modelId="{11EF9814-FA3C-40B0-85A5-D1B2FCDCC08E}" type="pres">
      <dgm:prSet presAssocID="{ED83CFE7-5958-4E80-9123-7C7C2AC55EE9}" presName="conn2-1" presStyleLbl="parChTrans1D3" presStyleIdx="0" presStyleCnt="2"/>
      <dgm:spPr/>
    </dgm:pt>
    <dgm:pt modelId="{E344FABB-1E0D-404A-8C1B-EEA4F705BA82}" type="pres">
      <dgm:prSet presAssocID="{ED83CFE7-5958-4E80-9123-7C7C2AC55EE9}" presName="connTx" presStyleLbl="parChTrans1D3" presStyleIdx="0" presStyleCnt="2"/>
      <dgm:spPr/>
    </dgm:pt>
    <dgm:pt modelId="{6636DB9E-0C34-43E3-8679-F7BED9505768}" type="pres">
      <dgm:prSet presAssocID="{3AFF6D0C-7B6F-47B1-BF24-CE49FD400746}" presName="root2" presStyleCnt="0"/>
      <dgm:spPr/>
    </dgm:pt>
    <dgm:pt modelId="{39221D14-0CE1-4602-8382-8FDF4BA9BC73}" type="pres">
      <dgm:prSet presAssocID="{3AFF6D0C-7B6F-47B1-BF24-CE49FD400746}" presName="LevelTwoTextNode" presStyleLbl="node3" presStyleIdx="0" presStyleCnt="2">
        <dgm:presLayoutVars>
          <dgm:chPref val="3"/>
        </dgm:presLayoutVars>
      </dgm:prSet>
      <dgm:spPr/>
    </dgm:pt>
    <dgm:pt modelId="{1A9FB33E-29D2-4583-A9E1-43E500F2D8AE}" type="pres">
      <dgm:prSet presAssocID="{3AFF6D0C-7B6F-47B1-BF24-CE49FD400746}" presName="level3hierChild" presStyleCnt="0"/>
      <dgm:spPr/>
    </dgm:pt>
    <dgm:pt modelId="{C68EC043-132F-4C56-81C0-1FB52767EE7C}" type="pres">
      <dgm:prSet presAssocID="{BD3FB4A7-C221-4750-8FC5-C1CAA6F778AD}" presName="conn2-1" presStyleLbl="parChTrans1D4" presStyleIdx="0" presStyleCnt="3"/>
      <dgm:spPr/>
    </dgm:pt>
    <dgm:pt modelId="{66505BE7-C0A9-4CB3-928B-9FD9B6CDF38A}" type="pres">
      <dgm:prSet presAssocID="{BD3FB4A7-C221-4750-8FC5-C1CAA6F778AD}" presName="connTx" presStyleLbl="parChTrans1D4" presStyleIdx="0" presStyleCnt="3"/>
      <dgm:spPr/>
    </dgm:pt>
    <dgm:pt modelId="{34FE8B9B-D3A0-41C4-ACBF-503D374A4ECC}" type="pres">
      <dgm:prSet presAssocID="{90F8BCF7-51D5-4637-96F9-1934485E2158}" presName="root2" presStyleCnt="0"/>
      <dgm:spPr/>
    </dgm:pt>
    <dgm:pt modelId="{ED44EFA8-0D18-4E6B-978A-5DA272B1A753}" type="pres">
      <dgm:prSet presAssocID="{90F8BCF7-51D5-4637-96F9-1934485E2158}" presName="LevelTwoTextNode" presStyleLbl="node4" presStyleIdx="0" presStyleCnt="3">
        <dgm:presLayoutVars>
          <dgm:chPref val="3"/>
        </dgm:presLayoutVars>
      </dgm:prSet>
      <dgm:spPr/>
    </dgm:pt>
    <dgm:pt modelId="{2E7089AD-5606-47B2-9C79-8BD85F746675}" type="pres">
      <dgm:prSet presAssocID="{90F8BCF7-51D5-4637-96F9-1934485E2158}" presName="level3hierChild" presStyleCnt="0"/>
      <dgm:spPr/>
    </dgm:pt>
    <dgm:pt modelId="{3444B0D9-41CB-4E3C-8645-762C86735E6C}" type="pres">
      <dgm:prSet presAssocID="{4644D2EA-1706-4121-89D2-1DE3A7F0BF4E}" presName="conn2-1" presStyleLbl="parChTrans1D4" presStyleIdx="1" presStyleCnt="3"/>
      <dgm:spPr/>
    </dgm:pt>
    <dgm:pt modelId="{17FA4104-B3C3-4B30-BF33-7593AA48D3A3}" type="pres">
      <dgm:prSet presAssocID="{4644D2EA-1706-4121-89D2-1DE3A7F0BF4E}" presName="connTx" presStyleLbl="parChTrans1D4" presStyleIdx="1" presStyleCnt="3"/>
      <dgm:spPr/>
    </dgm:pt>
    <dgm:pt modelId="{EF34CD3A-BF41-4A89-B7EE-527C0C165E20}" type="pres">
      <dgm:prSet presAssocID="{8A4BC7CC-341D-4C5B-B3A6-99410989763A}" presName="root2" presStyleCnt="0"/>
      <dgm:spPr/>
    </dgm:pt>
    <dgm:pt modelId="{8D57F279-AF44-47C2-AC47-6C2D0E81EBF0}" type="pres">
      <dgm:prSet presAssocID="{8A4BC7CC-341D-4C5B-B3A6-99410989763A}" presName="LevelTwoTextNode" presStyleLbl="node4" presStyleIdx="1" presStyleCnt="3">
        <dgm:presLayoutVars>
          <dgm:chPref val="3"/>
        </dgm:presLayoutVars>
      </dgm:prSet>
      <dgm:spPr/>
    </dgm:pt>
    <dgm:pt modelId="{138C2383-61C8-4009-8F11-A0E20CA8C024}" type="pres">
      <dgm:prSet presAssocID="{8A4BC7CC-341D-4C5B-B3A6-99410989763A}" presName="level3hierChild" presStyleCnt="0"/>
      <dgm:spPr/>
    </dgm:pt>
    <dgm:pt modelId="{F20AD81D-22CB-477E-9445-C864916AE201}" type="pres">
      <dgm:prSet presAssocID="{4B137488-8386-4345-A4D2-862A9AA54D61}" presName="conn2-1" presStyleLbl="parChTrans1D4" presStyleIdx="2" presStyleCnt="3"/>
      <dgm:spPr/>
    </dgm:pt>
    <dgm:pt modelId="{AF2CDB11-5640-4EC8-9CE7-E5A4E23382A0}" type="pres">
      <dgm:prSet presAssocID="{4B137488-8386-4345-A4D2-862A9AA54D61}" presName="connTx" presStyleLbl="parChTrans1D4" presStyleIdx="2" presStyleCnt="3"/>
      <dgm:spPr/>
    </dgm:pt>
    <dgm:pt modelId="{A4ED1E8E-E3ED-481A-A0FA-D144A7E54633}" type="pres">
      <dgm:prSet presAssocID="{BD4ADA7A-6CF3-4E95-90B9-6DAF0CCB2095}" presName="root2" presStyleCnt="0"/>
      <dgm:spPr/>
    </dgm:pt>
    <dgm:pt modelId="{3D1A1717-C714-4953-996E-394D6C604F38}" type="pres">
      <dgm:prSet presAssocID="{BD4ADA7A-6CF3-4E95-90B9-6DAF0CCB2095}" presName="LevelTwoTextNode" presStyleLbl="node4" presStyleIdx="2" presStyleCnt="3">
        <dgm:presLayoutVars>
          <dgm:chPref val="3"/>
        </dgm:presLayoutVars>
      </dgm:prSet>
      <dgm:spPr/>
    </dgm:pt>
    <dgm:pt modelId="{7A307A3E-70C4-4E9A-8D90-1C1252E74E09}" type="pres">
      <dgm:prSet presAssocID="{BD4ADA7A-6CF3-4E95-90B9-6DAF0CCB2095}" presName="level3hierChild" presStyleCnt="0"/>
      <dgm:spPr/>
    </dgm:pt>
    <dgm:pt modelId="{ED67AC11-EBB8-47CC-BDA1-8D65FDBE3D1C}" type="pres">
      <dgm:prSet presAssocID="{CBBF0438-9845-4FDE-A0E6-3F12B7E5620A}" presName="conn2-1" presStyleLbl="parChTrans1D2" presStyleIdx="1" presStyleCnt="2"/>
      <dgm:spPr/>
    </dgm:pt>
    <dgm:pt modelId="{31CF952C-5FEA-45DE-AB1F-23699159DF5C}" type="pres">
      <dgm:prSet presAssocID="{CBBF0438-9845-4FDE-A0E6-3F12B7E5620A}" presName="connTx" presStyleLbl="parChTrans1D2" presStyleIdx="1" presStyleCnt="2"/>
      <dgm:spPr/>
    </dgm:pt>
    <dgm:pt modelId="{FC9C137B-9713-4547-AAEE-5EA24A454DF9}" type="pres">
      <dgm:prSet presAssocID="{CE15D376-4E38-4A77-A985-51492A0CB49C}" presName="root2" presStyleCnt="0"/>
      <dgm:spPr/>
    </dgm:pt>
    <dgm:pt modelId="{F50759E0-ACE5-433A-B530-EC5A05839987}" type="pres">
      <dgm:prSet presAssocID="{CE15D376-4E38-4A77-A985-51492A0CB49C}" presName="LevelTwoTextNode" presStyleLbl="node2" presStyleIdx="1" presStyleCnt="2">
        <dgm:presLayoutVars>
          <dgm:chPref val="3"/>
        </dgm:presLayoutVars>
      </dgm:prSet>
      <dgm:spPr/>
    </dgm:pt>
    <dgm:pt modelId="{4DFC73A0-3887-46D9-81D4-0010260BE046}" type="pres">
      <dgm:prSet presAssocID="{CE15D376-4E38-4A77-A985-51492A0CB49C}" presName="level3hierChild" presStyleCnt="0"/>
      <dgm:spPr/>
    </dgm:pt>
    <dgm:pt modelId="{49466DAD-39C8-4E84-A221-BED4E7DFBD52}" type="pres">
      <dgm:prSet presAssocID="{65A6CB11-4716-4B40-BA0F-2E63E79BBE06}" presName="conn2-1" presStyleLbl="parChTrans1D3" presStyleIdx="1" presStyleCnt="2"/>
      <dgm:spPr/>
    </dgm:pt>
    <dgm:pt modelId="{90F8D577-A9BF-4449-8065-F5A7BF48E9F3}" type="pres">
      <dgm:prSet presAssocID="{65A6CB11-4716-4B40-BA0F-2E63E79BBE06}" presName="connTx" presStyleLbl="parChTrans1D3" presStyleIdx="1" presStyleCnt="2"/>
      <dgm:spPr/>
    </dgm:pt>
    <dgm:pt modelId="{117570E6-BE81-49F7-802C-B9C4BC49409A}" type="pres">
      <dgm:prSet presAssocID="{F7C78BF8-6FEE-4144-83A4-4B3A15A974B7}" presName="root2" presStyleCnt="0"/>
      <dgm:spPr/>
    </dgm:pt>
    <dgm:pt modelId="{A1B7DA83-4C53-4229-8116-A4DAC483749D}" type="pres">
      <dgm:prSet presAssocID="{F7C78BF8-6FEE-4144-83A4-4B3A15A974B7}" presName="LevelTwoTextNode" presStyleLbl="node3" presStyleIdx="1" presStyleCnt="2">
        <dgm:presLayoutVars>
          <dgm:chPref val="3"/>
        </dgm:presLayoutVars>
      </dgm:prSet>
      <dgm:spPr/>
    </dgm:pt>
    <dgm:pt modelId="{BF14322F-D46A-4CEA-B07D-38FAFE4ED674}" type="pres">
      <dgm:prSet presAssocID="{F7C78BF8-6FEE-4144-83A4-4B3A15A974B7}" presName="level3hierChild" presStyleCnt="0"/>
      <dgm:spPr/>
    </dgm:pt>
  </dgm:ptLst>
  <dgm:cxnLst>
    <dgm:cxn modelId="{09821D00-B6DC-4C9F-9E6B-E3A76951E55F}" srcId="{89349CB6-4976-47A4-B407-7BE89BFE3C1B}" destId="{E6552A33-3228-4A35-9236-B4D463D5052C}" srcOrd="0" destOrd="0" parTransId="{E6E48C9D-2620-4F4D-8832-9F126E48BEE7}" sibTransId="{EAD6D468-E8DA-4D11-8687-A5154F39252F}"/>
    <dgm:cxn modelId="{E4905603-CD60-4628-AD02-DC4595C8B597}" type="presOf" srcId="{8A4BC7CC-341D-4C5B-B3A6-99410989763A}" destId="{8D57F279-AF44-47C2-AC47-6C2D0E81EBF0}" srcOrd="0" destOrd="0" presId="urn:microsoft.com/office/officeart/2005/8/layout/hierarchy2"/>
    <dgm:cxn modelId="{45001504-2B48-4064-A25F-99F1C150ADF4}" srcId="{CE15D376-4E38-4A77-A985-51492A0CB49C}" destId="{F7C78BF8-6FEE-4144-83A4-4B3A15A974B7}" srcOrd="0" destOrd="0" parTransId="{65A6CB11-4716-4B40-BA0F-2E63E79BBE06}" sibTransId="{B9D8F7FD-6E85-4E75-B755-64A687A43337}"/>
    <dgm:cxn modelId="{D8ADC908-DE39-4E47-B0D4-887B5E75DA2F}" type="presOf" srcId="{89349CB6-4976-47A4-B407-7BE89BFE3C1B}" destId="{69BDAEFF-4053-456A-8B56-2E3B6DF12AFA}" srcOrd="0" destOrd="0" presId="urn:microsoft.com/office/officeart/2005/8/layout/hierarchy2"/>
    <dgm:cxn modelId="{141F9410-93D3-421A-B7A3-11BB8DF91FFA}" type="presOf" srcId="{CE15D376-4E38-4A77-A985-51492A0CB49C}" destId="{F50759E0-ACE5-433A-B530-EC5A05839987}" srcOrd="0" destOrd="0" presId="urn:microsoft.com/office/officeart/2005/8/layout/hierarchy2"/>
    <dgm:cxn modelId="{6DA64015-1F72-4469-BAA3-AB8CCBA6EFB9}" type="presOf" srcId="{F7C78BF8-6FEE-4144-83A4-4B3A15A974B7}" destId="{A1B7DA83-4C53-4229-8116-A4DAC483749D}" srcOrd="0" destOrd="0" presId="urn:microsoft.com/office/officeart/2005/8/layout/hierarchy2"/>
    <dgm:cxn modelId="{2565391C-6408-4CA5-82E1-86F186C31D9E}" type="presOf" srcId="{4644D2EA-1706-4121-89D2-1DE3A7F0BF4E}" destId="{17FA4104-B3C3-4B30-BF33-7593AA48D3A3}" srcOrd="1" destOrd="0" presId="urn:microsoft.com/office/officeart/2005/8/layout/hierarchy2"/>
    <dgm:cxn modelId="{D5577122-3C55-47A4-A658-10B4626527E0}" type="presOf" srcId="{E6552A33-3228-4A35-9236-B4D463D5052C}" destId="{59309D80-D5B7-4829-8F7F-B658EDD9E406}" srcOrd="0" destOrd="0" presId="urn:microsoft.com/office/officeart/2005/8/layout/hierarchy2"/>
    <dgm:cxn modelId="{4CF68F34-A20D-46E8-BCE3-7ABFC7179E88}" type="presOf" srcId="{E6E48C9D-2620-4F4D-8832-9F126E48BEE7}" destId="{14FE5EFD-15DA-4BEB-A8D8-7E3E00A682D4}" srcOrd="0" destOrd="0" presId="urn:microsoft.com/office/officeart/2005/8/layout/hierarchy2"/>
    <dgm:cxn modelId="{BFC90B3F-08EA-4F30-A562-7C9D2A69248C}" type="presOf" srcId="{65A6CB11-4716-4B40-BA0F-2E63E79BBE06}" destId="{90F8D577-A9BF-4449-8065-F5A7BF48E9F3}" srcOrd="1" destOrd="0" presId="urn:microsoft.com/office/officeart/2005/8/layout/hierarchy2"/>
    <dgm:cxn modelId="{D6C7F15B-6260-4AD4-B75B-69B36CF5B843}" srcId="{8A4BC7CC-341D-4C5B-B3A6-99410989763A}" destId="{BD4ADA7A-6CF3-4E95-90B9-6DAF0CCB2095}" srcOrd="0" destOrd="0" parTransId="{4B137488-8386-4345-A4D2-862A9AA54D61}" sibTransId="{7BBA1C0E-6790-4559-AEDF-D116261BFFE2}"/>
    <dgm:cxn modelId="{E7350862-0877-4BC1-952C-0152DE915C8C}" type="presOf" srcId="{90F8BCF7-51D5-4637-96F9-1934485E2158}" destId="{ED44EFA8-0D18-4E6B-978A-5DA272B1A753}" srcOrd="0" destOrd="0" presId="urn:microsoft.com/office/officeart/2005/8/layout/hierarchy2"/>
    <dgm:cxn modelId="{8FD26568-B756-4102-853F-F944083B3BC4}" type="presOf" srcId="{BD3FB4A7-C221-4750-8FC5-C1CAA6F778AD}" destId="{C68EC043-132F-4C56-81C0-1FB52767EE7C}" srcOrd="0" destOrd="0" presId="urn:microsoft.com/office/officeart/2005/8/layout/hierarchy2"/>
    <dgm:cxn modelId="{50184578-A2E0-482A-A52F-F4C3804B767C}" type="presOf" srcId="{BD3FB4A7-C221-4750-8FC5-C1CAA6F778AD}" destId="{66505BE7-C0A9-4CB3-928B-9FD9B6CDF38A}" srcOrd="1" destOrd="0" presId="urn:microsoft.com/office/officeart/2005/8/layout/hierarchy2"/>
    <dgm:cxn modelId="{ADAFDA89-B112-4976-8428-69BFB602D877}" type="presOf" srcId="{4B137488-8386-4345-A4D2-862A9AA54D61}" destId="{F20AD81D-22CB-477E-9445-C864916AE201}" srcOrd="0" destOrd="0" presId="urn:microsoft.com/office/officeart/2005/8/layout/hierarchy2"/>
    <dgm:cxn modelId="{7943928F-2BD7-41F6-AFA0-D6758DB5BE48}" srcId="{89349CB6-4976-47A4-B407-7BE89BFE3C1B}" destId="{CE15D376-4E38-4A77-A985-51492A0CB49C}" srcOrd="1" destOrd="0" parTransId="{CBBF0438-9845-4FDE-A0E6-3F12B7E5620A}" sibTransId="{9A0844B1-1EB1-4699-A591-DE9B90351F18}"/>
    <dgm:cxn modelId="{7477F395-4304-4424-9DC4-2620ED10F0D2}" type="presOf" srcId="{CBBF0438-9845-4FDE-A0E6-3F12B7E5620A}" destId="{ED67AC11-EBB8-47CC-BDA1-8D65FDBE3D1C}" srcOrd="0" destOrd="0" presId="urn:microsoft.com/office/officeart/2005/8/layout/hierarchy2"/>
    <dgm:cxn modelId="{8441619C-DA07-4673-9B67-4C4FF3F1ADC5}" srcId="{3AFF6D0C-7B6F-47B1-BF24-CE49FD400746}" destId="{90F8BCF7-51D5-4637-96F9-1934485E2158}" srcOrd="0" destOrd="0" parTransId="{BD3FB4A7-C221-4750-8FC5-C1CAA6F778AD}" sibTransId="{80135942-D070-4688-ADA4-C1B4557A8D8D}"/>
    <dgm:cxn modelId="{093AB1B0-F620-45F0-8432-4AEAA2E0B23E}" type="presOf" srcId="{ED83CFE7-5958-4E80-9123-7C7C2AC55EE9}" destId="{11EF9814-FA3C-40B0-85A5-D1B2FCDCC08E}" srcOrd="0" destOrd="0" presId="urn:microsoft.com/office/officeart/2005/8/layout/hierarchy2"/>
    <dgm:cxn modelId="{BB15FFB2-6C0D-4BE2-860D-67A8986DCEB1}" type="presOf" srcId="{4644D2EA-1706-4121-89D2-1DE3A7F0BF4E}" destId="{3444B0D9-41CB-4E3C-8645-762C86735E6C}" srcOrd="0" destOrd="0" presId="urn:microsoft.com/office/officeart/2005/8/layout/hierarchy2"/>
    <dgm:cxn modelId="{01659FB5-EC4E-40C3-A29B-93556B28560D}" type="presOf" srcId="{3AFF6D0C-7B6F-47B1-BF24-CE49FD400746}" destId="{39221D14-0CE1-4602-8382-8FDF4BA9BC73}" srcOrd="0" destOrd="0" presId="urn:microsoft.com/office/officeart/2005/8/layout/hierarchy2"/>
    <dgm:cxn modelId="{516FDAB8-039A-4C0D-8707-405BED95129F}" type="presOf" srcId="{CBBF0438-9845-4FDE-A0E6-3F12B7E5620A}" destId="{31CF952C-5FEA-45DE-AB1F-23699159DF5C}" srcOrd="1" destOrd="0" presId="urn:microsoft.com/office/officeart/2005/8/layout/hierarchy2"/>
    <dgm:cxn modelId="{34CA55C2-1729-41A7-87FC-ADFC950FEF4B}" type="presOf" srcId="{4B137488-8386-4345-A4D2-862A9AA54D61}" destId="{AF2CDB11-5640-4EC8-9CE7-E5A4E23382A0}" srcOrd="1" destOrd="0" presId="urn:microsoft.com/office/officeart/2005/8/layout/hierarchy2"/>
    <dgm:cxn modelId="{EB342DCB-A2DA-4940-A2D6-786E4DAF718C}" srcId="{90F8BCF7-51D5-4637-96F9-1934485E2158}" destId="{8A4BC7CC-341D-4C5B-B3A6-99410989763A}" srcOrd="0" destOrd="0" parTransId="{4644D2EA-1706-4121-89D2-1DE3A7F0BF4E}" sibTransId="{F66262C7-2FAB-4C5D-9185-0A829011691D}"/>
    <dgm:cxn modelId="{75832DD7-10C5-4AB2-9880-E952FA473274}" type="presOf" srcId="{BD4ADA7A-6CF3-4E95-90B9-6DAF0CCB2095}" destId="{3D1A1717-C714-4953-996E-394D6C604F38}" srcOrd="0" destOrd="0" presId="urn:microsoft.com/office/officeart/2005/8/layout/hierarchy2"/>
    <dgm:cxn modelId="{68CDC3E2-7C13-40EB-8EB6-007D6BA6CB05}" type="presOf" srcId="{8D0A910C-8946-47E5-8345-CEC0F0DC4560}" destId="{1ABDDF0C-21BE-42DD-B749-656706E8C9B5}" srcOrd="0" destOrd="0" presId="urn:microsoft.com/office/officeart/2005/8/layout/hierarchy2"/>
    <dgm:cxn modelId="{93486EE7-8A3D-4B8B-BC4E-D294FE73F8C1}" type="presOf" srcId="{65A6CB11-4716-4B40-BA0F-2E63E79BBE06}" destId="{49466DAD-39C8-4E84-A221-BED4E7DFBD52}" srcOrd="0" destOrd="0" presId="urn:microsoft.com/office/officeart/2005/8/layout/hierarchy2"/>
    <dgm:cxn modelId="{C41D82EE-1784-4A1D-80FF-CFFC77349EC7}" srcId="{E6552A33-3228-4A35-9236-B4D463D5052C}" destId="{3AFF6D0C-7B6F-47B1-BF24-CE49FD400746}" srcOrd="0" destOrd="0" parTransId="{ED83CFE7-5958-4E80-9123-7C7C2AC55EE9}" sibTransId="{D5BCF08D-12E0-46C4-8ECC-929B358839AB}"/>
    <dgm:cxn modelId="{454A47FB-F00C-4720-B4B5-6E23B35739BA}" type="presOf" srcId="{ED83CFE7-5958-4E80-9123-7C7C2AC55EE9}" destId="{E344FABB-1E0D-404A-8C1B-EEA4F705BA82}" srcOrd="1" destOrd="0" presId="urn:microsoft.com/office/officeart/2005/8/layout/hierarchy2"/>
    <dgm:cxn modelId="{A982D4FC-FBCD-41B1-A8F1-26952728F02C}" type="presOf" srcId="{E6E48C9D-2620-4F4D-8832-9F126E48BEE7}" destId="{0AD27813-E1C4-47E7-9E22-F0D0E5C8B40E}" srcOrd="1" destOrd="0" presId="urn:microsoft.com/office/officeart/2005/8/layout/hierarchy2"/>
    <dgm:cxn modelId="{BBDFC3FD-5A27-4814-BE3E-9CF0B1DD8ABE}" srcId="{8D0A910C-8946-47E5-8345-CEC0F0DC4560}" destId="{89349CB6-4976-47A4-B407-7BE89BFE3C1B}" srcOrd="0" destOrd="0" parTransId="{559426D2-0011-4B5D-85F8-DB428F67D017}" sibTransId="{EDC8D062-57B0-428C-81F9-2E8E68CDBFAC}"/>
    <dgm:cxn modelId="{A902C3E5-A909-4EBE-8D68-AA91D4DEBDBC}" type="presParOf" srcId="{1ABDDF0C-21BE-42DD-B749-656706E8C9B5}" destId="{3187760B-4B54-4FF0-82C8-B85696C8E699}" srcOrd="0" destOrd="0" presId="urn:microsoft.com/office/officeart/2005/8/layout/hierarchy2"/>
    <dgm:cxn modelId="{B935D514-E957-4372-B01D-960136747C24}" type="presParOf" srcId="{3187760B-4B54-4FF0-82C8-B85696C8E699}" destId="{69BDAEFF-4053-456A-8B56-2E3B6DF12AFA}" srcOrd="0" destOrd="0" presId="urn:microsoft.com/office/officeart/2005/8/layout/hierarchy2"/>
    <dgm:cxn modelId="{6C2FAA6F-19B2-49C1-A0D9-43FA0AF9FBE9}" type="presParOf" srcId="{3187760B-4B54-4FF0-82C8-B85696C8E699}" destId="{D4C4A3CF-07A6-4EA0-A0F2-298016A6688C}" srcOrd="1" destOrd="0" presId="urn:microsoft.com/office/officeart/2005/8/layout/hierarchy2"/>
    <dgm:cxn modelId="{4E0988AC-CD6E-4D66-AB16-3E1DD5B5CCCF}" type="presParOf" srcId="{D4C4A3CF-07A6-4EA0-A0F2-298016A6688C}" destId="{14FE5EFD-15DA-4BEB-A8D8-7E3E00A682D4}" srcOrd="0" destOrd="0" presId="urn:microsoft.com/office/officeart/2005/8/layout/hierarchy2"/>
    <dgm:cxn modelId="{E8CCA6F1-D06B-44A9-8A65-3AC8F50F6B2A}" type="presParOf" srcId="{14FE5EFD-15DA-4BEB-A8D8-7E3E00A682D4}" destId="{0AD27813-E1C4-47E7-9E22-F0D0E5C8B40E}" srcOrd="0" destOrd="0" presId="urn:microsoft.com/office/officeart/2005/8/layout/hierarchy2"/>
    <dgm:cxn modelId="{BCA5E820-B6CB-497D-A33C-8D79EDAB8B95}" type="presParOf" srcId="{D4C4A3CF-07A6-4EA0-A0F2-298016A6688C}" destId="{A5CCA8D7-CC41-4BEC-B382-4C2B4CE05A1D}" srcOrd="1" destOrd="0" presId="urn:microsoft.com/office/officeart/2005/8/layout/hierarchy2"/>
    <dgm:cxn modelId="{C9A9001B-1FA0-4AD7-8950-9A9CD0B7ED92}" type="presParOf" srcId="{A5CCA8D7-CC41-4BEC-B382-4C2B4CE05A1D}" destId="{59309D80-D5B7-4829-8F7F-B658EDD9E406}" srcOrd="0" destOrd="0" presId="urn:microsoft.com/office/officeart/2005/8/layout/hierarchy2"/>
    <dgm:cxn modelId="{F71525C2-60ED-47D2-9E9E-D8A3EA147B87}" type="presParOf" srcId="{A5CCA8D7-CC41-4BEC-B382-4C2B4CE05A1D}" destId="{9DA76DD9-B2F9-4E73-B57C-30AB6C40E592}" srcOrd="1" destOrd="0" presId="urn:microsoft.com/office/officeart/2005/8/layout/hierarchy2"/>
    <dgm:cxn modelId="{C71B02B0-A289-4ED3-A2EE-FE816B7C61D7}" type="presParOf" srcId="{9DA76DD9-B2F9-4E73-B57C-30AB6C40E592}" destId="{11EF9814-FA3C-40B0-85A5-D1B2FCDCC08E}" srcOrd="0" destOrd="0" presId="urn:microsoft.com/office/officeart/2005/8/layout/hierarchy2"/>
    <dgm:cxn modelId="{777FA5E9-5EC8-40AA-9555-4F3BC4957052}" type="presParOf" srcId="{11EF9814-FA3C-40B0-85A5-D1B2FCDCC08E}" destId="{E344FABB-1E0D-404A-8C1B-EEA4F705BA82}" srcOrd="0" destOrd="0" presId="urn:microsoft.com/office/officeart/2005/8/layout/hierarchy2"/>
    <dgm:cxn modelId="{37C15E2B-0AB2-4D10-B7AB-35C0ADD5B67B}" type="presParOf" srcId="{9DA76DD9-B2F9-4E73-B57C-30AB6C40E592}" destId="{6636DB9E-0C34-43E3-8679-F7BED9505768}" srcOrd="1" destOrd="0" presId="urn:microsoft.com/office/officeart/2005/8/layout/hierarchy2"/>
    <dgm:cxn modelId="{DC98DB8F-D5B0-4ED5-94C0-C78E9F8B11F7}" type="presParOf" srcId="{6636DB9E-0C34-43E3-8679-F7BED9505768}" destId="{39221D14-0CE1-4602-8382-8FDF4BA9BC73}" srcOrd="0" destOrd="0" presId="urn:microsoft.com/office/officeart/2005/8/layout/hierarchy2"/>
    <dgm:cxn modelId="{544E914F-7F18-4BA1-B9AA-510C4464475B}" type="presParOf" srcId="{6636DB9E-0C34-43E3-8679-F7BED9505768}" destId="{1A9FB33E-29D2-4583-A9E1-43E500F2D8AE}" srcOrd="1" destOrd="0" presId="urn:microsoft.com/office/officeart/2005/8/layout/hierarchy2"/>
    <dgm:cxn modelId="{5D9927A3-168E-424E-8D4D-2C2F69FAD87E}" type="presParOf" srcId="{1A9FB33E-29D2-4583-A9E1-43E500F2D8AE}" destId="{C68EC043-132F-4C56-81C0-1FB52767EE7C}" srcOrd="0" destOrd="0" presId="urn:microsoft.com/office/officeart/2005/8/layout/hierarchy2"/>
    <dgm:cxn modelId="{EDC62122-A3AD-4ED0-B575-C1B99D16BAF5}" type="presParOf" srcId="{C68EC043-132F-4C56-81C0-1FB52767EE7C}" destId="{66505BE7-C0A9-4CB3-928B-9FD9B6CDF38A}" srcOrd="0" destOrd="0" presId="urn:microsoft.com/office/officeart/2005/8/layout/hierarchy2"/>
    <dgm:cxn modelId="{C5231420-CC2D-408B-87DC-67B808400645}" type="presParOf" srcId="{1A9FB33E-29D2-4583-A9E1-43E500F2D8AE}" destId="{34FE8B9B-D3A0-41C4-ACBF-503D374A4ECC}" srcOrd="1" destOrd="0" presId="urn:microsoft.com/office/officeart/2005/8/layout/hierarchy2"/>
    <dgm:cxn modelId="{876989C0-46AC-41E3-BBA3-D38A65000AB0}" type="presParOf" srcId="{34FE8B9B-D3A0-41C4-ACBF-503D374A4ECC}" destId="{ED44EFA8-0D18-4E6B-978A-5DA272B1A753}" srcOrd="0" destOrd="0" presId="urn:microsoft.com/office/officeart/2005/8/layout/hierarchy2"/>
    <dgm:cxn modelId="{B5EB608D-D8D9-4C82-9490-16F1CA678E50}" type="presParOf" srcId="{34FE8B9B-D3A0-41C4-ACBF-503D374A4ECC}" destId="{2E7089AD-5606-47B2-9C79-8BD85F746675}" srcOrd="1" destOrd="0" presId="urn:microsoft.com/office/officeart/2005/8/layout/hierarchy2"/>
    <dgm:cxn modelId="{F85EFDFE-1896-462F-A9C2-C41979CCB60C}" type="presParOf" srcId="{2E7089AD-5606-47B2-9C79-8BD85F746675}" destId="{3444B0D9-41CB-4E3C-8645-762C86735E6C}" srcOrd="0" destOrd="0" presId="urn:microsoft.com/office/officeart/2005/8/layout/hierarchy2"/>
    <dgm:cxn modelId="{92641478-A0DD-412D-A08F-A7B85EEED1E6}" type="presParOf" srcId="{3444B0D9-41CB-4E3C-8645-762C86735E6C}" destId="{17FA4104-B3C3-4B30-BF33-7593AA48D3A3}" srcOrd="0" destOrd="0" presId="urn:microsoft.com/office/officeart/2005/8/layout/hierarchy2"/>
    <dgm:cxn modelId="{4C1A5CC4-8EB0-4BCD-A417-BA949F658AFC}" type="presParOf" srcId="{2E7089AD-5606-47B2-9C79-8BD85F746675}" destId="{EF34CD3A-BF41-4A89-B7EE-527C0C165E20}" srcOrd="1" destOrd="0" presId="urn:microsoft.com/office/officeart/2005/8/layout/hierarchy2"/>
    <dgm:cxn modelId="{2BA5EA1A-FBE3-4478-8818-68A1000726CD}" type="presParOf" srcId="{EF34CD3A-BF41-4A89-B7EE-527C0C165E20}" destId="{8D57F279-AF44-47C2-AC47-6C2D0E81EBF0}" srcOrd="0" destOrd="0" presId="urn:microsoft.com/office/officeart/2005/8/layout/hierarchy2"/>
    <dgm:cxn modelId="{922F341A-6A88-45E3-82A7-32429DF9A65C}" type="presParOf" srcId="{EF34CD3A-BF41-4A89-B7EE-527C0C165E20}" destId="{138C2383-61C8-4009-8F11-A0E20CA8C024}" srcOrd="1" destOrd="0" presId="urn:microsoft.com/office/officeart/2005/8/layout/hierarchy2"/>
    <dgm:cxn modelId="{00CDB173-916B-424A-85F6-CFF30F9E86B3}" type="presParOf" srcId="{138C2383-61C8-4009-8F11-A0E20CA8C024}" destId="{F20AD81D-22CB-477E-9445-C864916AE201}" srcOrd="0" destOrd="0" presId="urn:microsoft.com/office/officeart/2005/8/layout/hierarchy2"/>
    <dgm:cxn modelId="{7989D99C-AF90-4B23-8F4D-1A10E31E1D1B}" type="presParOf" srcId="{F20AD81D-22CB-477E-9445-C864916AE201}" destId="{AF2CDB11-5640-4EC8-9CE7-E5A4E23382A0}" srcOrd="0" destOrd="0" presId="urn:microsoft.com/office/officeart/2005/8/layout/hierarchy2"/>
    <dgm:cxn modelId="{C6C92E6A-802D-4657-9E71-5859EEC3963D}" type="presParOf" srcId="{138C2383-61C8-4009-8F11-A0E20CA8C024}" destId="{A4ED1E8E-E3ED-481A-A0FA-D144A7E54633}" srcOrd="1" destOrd="0" presId="urn:microsoft.com/office/officeart/2005/8/layout/hierarchy2"/>
    <dgm:cxn modelId="{FC8E0996-71D3-4031-AAD7-E0558D8451E8}" type="presParOf" srcId="{A4ED1E8E-E3ED-481A-A0FA-D144A7E54633}" destId="{3D1A1717-C714-4953-996E-394D6C604F38}" srcOrd="0" destOrd="0" presId="urn:microsoft.com/office/officeart/2005/8/layout/hierarchy2"/>
    <dgm:cxn modelId="{36AF6752-8A02-4FAC-8528-78CFEAA69E71}" type="presParOf" srcId="{A4ED1E8E-E3ED-481A-A0FA-D144A7E54633}" destId="{7A307A3E-70C4-4E9A-8D90-1C1252E74E09}" srcOrd="1" destOrd="0" presId="urn:microsoft.com/office/officeart/2005/8/layout/hierarchy2"/>
    <dgm:cxn modelId="{2D55F6A0-5550-4A9A-A8AE-407FE0B230E2}" type="presParOf" srcId="{D4C4A3CF-07A6-4EA0-A0F2-298016A6688C}" destId="{ED67AC11-EBB8-47CC-BDA1-8D65FDBE3D1C}" srcOrd="2" destOrd="0" presId="urn:microsoft.com/office/officeart/2005/8/layout/hierarchy2"/>
    <dgm:cxn modelId="{D61615F6-7520-4140-B1D2-1C7D0430B73F}" type="presParOf" srcId="{ED67AC11-EBB8-47CC-BDA1-8D65FDBE3D1C}" destId="{31CF952C-5FEA-45DE-AB1F-23699159DF5C}" srcOrd="0" destOrd="0" presId="urn:microsoft.com/office/officeart/2005/8/layout/hierarchy2"/>
    <dgm:cxn modelId="{CF18639C-E91B-47CD-8775-CEB603DEE266}" type="presParOf" srcId="{D4C4A3CF-07A6-4EA0-A0F2-298016A6688C}" destId="{FC9C137B-9713-4547-AAEE-5EA24A454DF9}" srcOrd="3" destOrd="0" presId="urn:microsoft.com/office/officeart/2005/8/layout/hierarchy2"/>
    <dgm:cxn modelId="{4D1FEDF0-B7FD-46DD-8951-7B1595D71056}" type="presParOf" srcId="{FC9C137B-9713-4547-AAEE-5EA24A454DF9}" destId="{F50759E0-ACE5-433A-B530-EC5A05839987}" srcOrd="0" destOrd="0" presId="urn:microsoft.com/office/officeart/2005/8/layout/hierarchy2"/>
    <dgm:cxn modelId="{8F52AF70-9536-4742-9C86-41AB6B36A57B}" type="presParOf" srcId="{FC9C137B-9713-4547-AAEE-5EA24A454DF9}" destId="{4DFC73A0-3887-46D9-81D4-0010260BE046}" srcOrd="1" destOrd="0" presId="urn:microsoft.com/office/officeart/2005/8/layout/hierarchy2"/>
    <dgm:cxn modelId="{F08DF016-331C-48FC-B1CA-3B502B76A61A}" type="presParOf" srcId="{4DFC73A0-3887-46D9-81D4-0010260BE046}" destId="{49466DAD-39C8-4E84-A221-BED4E7DFBD52}" srcOrd="0" destOrd="0" presId="urn:microsoft.com/office/officeart/2005/8/layout/hierarchy2"/>
    <dgm:cxn modelId="{89ABEE87-489F-4ACF-A24E-705D0F972D21}" type="presParOf" srcId="{49466DAD-39C8-4E84-A221-BED4E7DFBD52}" destId="{90F8D577-A9BF-4449-8065-F5A7BF48E9F3}" srcOrd="0" destOrd="0" presId="urn:microsoft.com/office/officeart/2005/8/layout/hierarchy2"/>
    <dgm:cxn modelId="{761EE991-0817-48DA-87C6-9BEADD302DBF}" type="presParOf" srcId="{4DFC73A0-3887-46D9-81D4-0010260BE046}" destId="{117570E6-BE81-49F7-802C-B9C4BC49409A}" srcOrd="1" destOrd="0" presId="urn:microsoft.com/office/officeart/2005/8/layout/hierarchy2"/>
    <dgm:cxn modelId="{EA56ECCB-A7AB-4742-815C-E28F3DF9626B}" type="presParOf" srcId="{117570E6-BE81-49F7-802C-B9C4BC49409A}" destId="{A1B7DA83-4C53-4229-8116-A4DAC483749D}" srcOrd="0" destOrd="0" presId="urn:microsoft.com/office/officeart/2005/8/layout/hierarchy2"/>
    <dgm:cxn modelId="{D2614B9B-BB77-471A-BE0E-5588777BF7DE}" type="presParOf" srcId="{117570E6-BE81-49F7-802C-B9C4BC49409A}" destId="{BF14322F-D46A-4CEA-B07D-38FAFE4ED67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DAEFF-4053-456A-8B56-2E3B6DF12AFA}">
      <dsp:nvSpPr>
        <dsp:cNvPr id="0" name=""/>
        <dsp:cNvSpPr/>
      </dsp:nvSpPr>
      <dsp:spPr>
        <a:xfrm>
          <a:off x="6311" y="1538359"/>
          <a:ext cx="1334643" cy="2445020"/>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Is the hidden redline material to the deal?</a:t>
          </a:r>
        </a:p>
      </dsp:txBody>
      <dsp:txXfrm>
        <a:off x="45401" y="1577449"/>
        <a:ext cx="1256463" cy="2366840"/>
      </dsp:txXfrm>
    </dsp:sp>
    <dsp:sp modelId="{14FE5EFD-15DA-4BEB-A8D8-7E3E00A682D4}">
      <dsp:nvSpPr>
        <dsp:cNvPr id="0" name=""/>
        <dsp:cNvSpPr/>
      </dsp:nvSpPr>
      <dsp:spPr>
        <a:xfrm rot="19457599">
          <a:off x="1279159" y="2558138"/>
          <a:ext cx="657447" cy="21753"/>
        </a:xfrm>
        <a:custGeom>
          <a:avLst/>
          <a:gdLst/>
          <a:ahLst/>
          <a:cxnLst/>
          <a:rect l="0" t="0" r="0" b="0"/>
          <a:pathLst>
            <a:path>
              <a:moveTo>
                <a:pt x="0" y="10876"/>
              </a:moveTo>
              <a:lnTo>
                <a:pt x="657447" y="10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91447" y="2552578"/>
        <a:ext cx="32872" cy="32872"/>
      </dsp:txXfrm>
    </dsp:sp>
    <dsp:sp modelId="{59309D80-D5B7-4829-8F7F-B658EDD9E406}">
      <dsp:nvSpPr>
        <dsp:cNvPr id="0" name=""/>
        <dsp:cNvSpPr/>
      </dsp:nvSpPr>
      <dsp:spPr>
        <a:xfrm>
          <a:off x="1874812" y="2043499"/>
          <a:ext cx="1334643" cy="667321"/>
        </a:xfrm>
        <a:prstGeom prst="roundRect">
          <a:avLst>
            <a:gd name="adj" fmla="val 10000"/>
          </a:avLst>
        </a:prstGeom>
        <a:solidFill>
          <a:srgbClr val="22C3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Yes</a:t>
          </a:r>
        </a:p>
      </dsp:txBody>
      <dsp:txXfrm>
        <a:off x="1894357" y="2063044"/>
        <a:ext cx="1295553" cy="628231"/>
      </dsp:txXfrm>
    </dsp:sp>
    <dsp:sp modelId="{11EF9814-FA3C-40B0-85A5-D1B2FCDCC08E}">
      <dsp:nvSpPr>
        <dsp:cNvPr id="0" name=""/>
        <dsp:cNvSpPr/>
      </dsp:nvSpPr>
      <dsp:spPr>
        <a:xfrm>
          <a:off x="3209456" y="2366283"/>
          <a:ext cx="533857" cy="21753"/>
        </a:xfrm>
        <a:custGeom>
          <a:avLst/>
          <a:gdLst/>
          <a:ahLst/>
          <a:cxnLst/>
          <a:rect l="0" t="0" r="0" b="0"/>
          <a:pathLst>
            <a:path>
              <a:moveTo>
                <a:pt x="0" y="10876"/>
              </a:moveTo>
              <a:lnTo>
                <a:pt x="533857" y="108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3038" y="2363813"/>
        <a:ext cx="26692" cy="26692"/>
      </dsp:txXfrm>
    </dsp:sp>
    <dsp:sp modelId="{39221D14-0CE1-4602-8382-8FDF4BA9BC73}">
      <dsp:nvSpPr>
        <dsp:cNvPr id="0" name=""/>
        <dsp:cNvSpPr/>
      </dsp:nvSpPr>
      <dsp:spPr>
        <a:xfrm>
          <a:off x="3743313" y="2043499"/>
          <a:ext cx="1334643" cy="667321"/>
        </a:xfrm>
        <a:prstGeom prst="roundRect">
          <a:avLst>
            <a:gd name="adj" fmla="val 10000"/>
          </a:avLst>
        </a:prstGeom>
        <a:solidFill>
          <a:srgbClr val="22C3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Notify your internal business client.</a:t>
          </a:r>
        </a:p>
      </dsp:txBody>
      <dsp:txXfrm>
        <a:off x="3762858" y="2063044"/>
        <a:ext cx="1295553" cy="628231"/>
      </dsp:txXfrm>
    </dsp:sp>
    <dsp:sp modelId="{C68EC043-132F-4C56-81C0-1FB52767EE7C}">
      <dsp:nvSpPr>
        <dsp:cNvPr id="0" name=""/>
        <dsp:cNvSpPr/>
      </dsp:nvSpPr>
      <dsp:spPr>
        <a:xfrm>
          <a:off x="5077957" y="2366283"/>
          <a:ext cx="533857" cy="21753"/>
        </a:xfrm>
        <a:custGeom>
          <a:avLst/>
          <a:gdLst/>
          <a:ahLst/>
          <a:cxnLst/>
          <a:rect l="0" t="0" r="0" b="0"/>
          <a:pathLst>
            <a:path>
              <a:moveTo>
                <a:pt x="0" y="10876"/>
              </a:moveTo>
              <a:lnTo>
                <a:pt x="533857" y="108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31539" y="2363813"/>
        <a:ext cx="26692" cy="26692"/>
      </dsp:txXfrm>
    </dsp:sp>
    <dsp:sp modelId="{ED44EFA8-0D18-4E6B-978A-5DA272B1A753}">
      <dsp:nvSpPr>
        <dsp:cNvPr id="0" name=""/>
        <dsp:cNvSpPr/>
      </dsp:nvSpPr>
      <dsp:spPr>
        <a:xfrm>
          <a:off x="5611814" y="2043499"/>
          <a:ext cx="1334643" cy="667321"/>
        </a:xfrm>
        <a:prstGeom prst="roundRect">
          <a:avLst>
            <a:gd name="adj" fmla="val 10000"/>
          </a:avLst>
        </a:prstGeom>
        <a:solidFill>
          <a:srgbClr val="22C3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Come up with a plan together.</a:t>
          </a:r>
        </a:p>
      </dsp:txBody>
      <dsp:txXfrm>
        <a:off x="5631359" y="2063044"/>
        <a:ext cx="1295553" cy="628231"/>
      </dsp:txXfrm>
    </dsp:sp>
    <dsp:sp modelId="{3444B0D9-41CB-4E3C-8645-762C86735E6C}">
      <dsp:nvSpPr>
        <dsp:cNvPr id="0" name=""/>
        <dsp:cNvSpPr/>
      </dsp:nvSpPr>
      <dsp:spPr>
        <a:xfrm>
          <a:off x="6946458" y="2366283"/>
          <a:ext cx="533857" cy="21753"/>
        </a:xfrm>
        <a:custGeom>
          <a:avLst/>
          <a:gdLst/>
          <a:ahLst/>
          <a:cxnLst/>
          <a:rect l="0" t="0" r="0" b="0"/>
          <a:pathLst>
            <a:path>
              <a:moveTo>
                <a:pt x="0" y="10876"/>
              </a:moveTo>
              <a:lnTo>
                <a:pt x="533857" y="108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00040" y="2363813"/>
        <a:ext cx="26692" cy="26692"/>
      </dsp:txXfrm>
    </dsp:sp>
    <dsp:sp modelId="{8D57F279-AF44-47C2-AC47-6C2D0E81EBF0}">
      <dsp:nvSpPr>
        <dsp:cNvPr id="0" name=""/>
        <dsp:cNvSpPr/>
      </dsp:nvSpPr>
      <dsp:spPr>
        <a:xfrm>
          <a:off x="7480315" y="2043499"/>
          <a:ext cx="1334643" cy="667321"/>
        </a:xfrm>
        <a:prstGeom prst="roundRect">
          <a:avLst>
            <a:gd name="adj" fmla="val 10000"/>
          </a:avLst>
        </a:prstGeom>
        <a:solidFill>
          <a:srgbClr val="22C3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Address with counterparty over the phone.</a:t>
          </a:r>
        </a:p>
      </dsp:txBody>
      <dsp:txXfrm>
        <a:off x="7499860" y="2063044"/>
        <a:ext cx="1295553" cy="628231"/>
      </dsp:txXfrm>
    </dsp:sp>
    <dsp:sp modelId="{F20AD81D-22CB-477E-9445-C864916AE201}">
      <dsp:nvSpPr>
        <dsp:cNvPr id="0" name=""/>
        <dsp:cNvSpPr/>
      </dsp:nvSpPr>
      <dsp:spPr>
        <a:xfrm>
          <a:off x="8814959" y="2366283"/>
          <a:ext cx="533857" cy="21753"/>
        </a:xfrm>
        <a:custGeom>
          <a:avLst/>
          <a:gdLst/>
          <a:ahLst/>
          <a:cxnLst/>
          <a:rect l="0" t="0" r="0" b="0"/>
          <a:pathLst>
            <a:path>
              <a:moveTo>
                <a:pt x="0" y="10876"/>
              </a:moveTo>
              <a:lnTo>
                <a:pt x="533857" y="108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068541" y="2363813"/>
        <a:ext cx="26692" cy="26692"/>
      </dsp:txXfrm>
    </dsp:sp>
    <dsp:sp modelId="{3D1A1717-C714-4953-996E-394D6C604F38}">
      <dsp:nvSpPr>
        <dsp:cNvPr id="0" name=""/>
        <dsp:cNvSpPr/>
      </dsp:nvSpPr>
      <dsp:spPr>
        <a:xfrm>
          <a:off x="9348817" y="2043499"/>
          <a:ext cx="1334643" cy="667321"/>
        </a:xfrm>
        <a:prstGeom prst="roundRect">
          <a:avLst>
            <a:gd name="adj" fmla="val 10000"/>
          </a:avLst>
        </a:prstGeom>
        <a:solidFill>
          <a:srgbClr val="22C3C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Leverage the mistake to your favor.</a:t>
          </a:r>
        </a:p>
      </dsp:txBody>
      <dsp:txXfrm>
        <a:off x="9368362" y="2063044"/>
        <a:ext cx="1295553" cy="628231"/>
      </dsp:txXfrm>
    </dsp:sp>
    <dsp:sp modelId="{ED67AC11-EBB8-47CC-BDA1-8D65FDBE3D1C}">
      <dsp:nvSpPr>
        <dsp:cNvPr id="0" name=""/>
        <dsp:cNvSpPr/>
      </dsp:nvSpPr>
      <dsp:spPr>
        <a:xfrm rot="2142401">
          <a:off x="1279159" y="2941848"/>
          <a:ext cx="657447" cy="21753"/>
        </a:xfrm>
        <a:custGeom>
          <a:avLst/>
          <a:gdLst/>
          <a:ahLst/>
          <a:cxnLst/>
          <a:rect l="0" t="0" r="0" b="0"/>
          <a:pathLst>
            <a:path>
              <a:moveTo>
                <a:pt x="0" y="10876"/>
              </a:moveTo>
              <a:lnTo>
                <a:pt x="657447" y="108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91447" y="2936288"/>
        <a:ext cx="32872" cy="32872"/>
      </dsp:txXfrm>
    </dsp:sp>
    <dsp:sp modelId="{F50759E0-ACE5-433A-B530-EC5A05839987}">
      <dsp:nvSpPr>
        <dsp:cNvPr id="0" name=""/>
        <dsp:cNvSpPr/>
      </dsp:nvSpPr>
      <dsp:spPr>
        <a:xfrm>
          <a:off x="1874812" y="2810919"/>
          <a:ext cx="1334643" cy="667321"/>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No</a:t>
          </a:r>
        </a:p>
      </dsp:txBody>
      <dsp:txXfrm>
        <a:off x="1894357" y="2830464"/>
        <a:ext cx="1295553" cy="628231"/>
      </dsp:txXfrm>
    </dsp:sp>
    <dsp:sp modelId="{49466DAD-39C8-4E84-A221-BED4E7DFBD52}">
      <dsp:nvSpPr>
        <dsp:cNvPr id="0" name=""/>
        <dsp:cNvSpPr/>
      </dsp:nvSpPr>
      <dsp:spPr>
        <a:xfrm>
          <a:off x="3209456" y="3133703"/>
          <a:ext cx="533857" cy="21753"/>
        </a:xfrm>
        <a:custGeom>
          <a:avLst/>
          <a:gdLst/>
          <a:ahLst/>
          <a:cxnLst/>
          <a:rect l="0" t="0" r="0" b="0"/>
          <a:pathLst>
            <a:path>
              <a:moveTo>
                <a:pt x="0" y="10876"/>
              </a:moveTo>
              <a:lnTo>
                <a:pt x="533857" y="108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63038" y="3131233"/>
        <a:ext cx="26692" cy="26692"/>
      </dsp:txXfrm>
    </dsp:sp>
    <dsp:sp modelId="{A1B7DA83-4C53-4229-8116-A4DAC483749D}">
      <dsp:nvSpPr>
        <dsp:cNvPr id="0" name=""/>
        <dsp:cNvSpPr/>
      </dsp:nvSpPr>
      <dsp:spPr>
        <a:xfrm>
          <a:off x="3743313" y="2810919"/>
          <a:ext cx="1334643" cy="667321"/>
        </a:xfrm>
        <a:prstGeom prst="roundRect">
          <a:avLst>
            <a:gd name="adj" fmla="val 10000"/>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Let it go.</a:t>
          </a:r>
        </a:p>
      </dsp:txBody>
      <dsp:txXfrm>
        <a:off x="3762858" y="2830464"/>
        <a:ext cx="1295553" cy="62823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2"/>
    </inkml:context>
    <inkml:brush xml:id="br0">
      <inkml:brushProperty name="width" value="0.1" units="cm"/>
      <inkml:brushProperty name="height" value="0.1" units="cm"/>
    </inkml:brush>
  </inkml:definitions>
  <inkml:trace contextRef="#ctx0" brushRef="#br0">38398 6767 16383 0 0,'-1'-1'0'0'0,"-1"0"0"0"0,-3-1 0 0 0,-2 1 0 0 0,-4 2 0 0 0,-2 0 0 0 0,-3 0 0 0 0,-6 1 0 0 0,-3-1 0 0 0,-2-1 0 0 0,-6 1 0 0 0,-9-1 0 0 0,-21 0 0 0 0,-12 0 0 0 0,-3 0 0 0 0,5 0 0 0 0,12 0 0 0 0,16 0 0 0 0,14 0 0 0 0,12 0 0 0 0,7 0 0 0 0,4 0 0 0 0,2 0 0 0 0,1 0 0 0 0,-1 0 0 0 0,1 0 0 0 0,-2 0 0 0 0,-1 0 0 0 0,0 0 0 0 0,0 0 0 0 0,0 0 0 0 0,-1 0 0 0 0,1 0 0 0 0,0 0 0 0 0,-1 0 0 0 0,1 0 0 0 0,0 0 0 0 0,1 1 0 0 0,-1 1 0 0 0,-1 1 0 0 0,-2 0 0 0 0,-3 1 0 0 0,-5-1 0 0 0,-1-1 0 0 0,6 1 0 0 0,5 2 0 0 0,6-1 0 0 0,5-1 0 0 0,4 0 0 0 0,2-2 0 0 0,1 0 0 0 0,4-1 0 0 0,-1 1 0 0 0,0 1 0 0 0,-2-1 0 0 0,0 0 0 0 0,-1-1 0 0 0,0 1 0 0 0,1 0 0 0 0,-1 1 0 0 0,0 1 0 0 0,-1-1 0 0 0,1 0 0 0 0,0-1 0 0 0,-1 0 0 0 0,2-1 0 0 0,-2 0 0 0 0,3 0 0 0 0,1 1 0 0 0,-1 0 0 0 0,1 1 0 0 0,-1-1 0 0 0,0-1 0 0 0,0 1 0 0 0,0-1 0 0 0,6 4 0 0 0,1 1 0 0 0,9-1 0 0 0,8 0 0 0 0,4-2 0 0 0,0 0 0 0 0,-5-1 0 0 0,-6-1 0 0 0,-7 0 0 0 0,-5-1 0 0 0,-5-1 0 0 0,-2 1 0 0 0,-1 0 0 0 0,-1 0 0 0 0,1-1 0 0 0,1 0 0 0 0,2-1 0 0 0,3-1 0 0 0,2 1 0 0 0,2 0 0 0 0,1-1 0 0 0,-3 1 0 0 0,-1 2 0 0 0,-3-1 0 0 0,-1 2 0 0 0,-1 0 0 0 0,-1 0 0 0 0,1-2 0 0 0,-1-1 0 0 0,-1 1 0 0 0,1 0 0 0 0,-1 0 0 0 0,0 1 0 0 0,-1 1 0 0 0,6 0 0 0 0,5-2 0 0 0,3 1 0 0 0,0-2 0 0 0,0 1 0 0 0,-1-2 0 0 0,-3 0 0 0 0,-3 1 0 0 0,6 0 0 0 0,1 1 0 0 0,-1 1 0 0 0,-5-1 0 0 0,-2 0 0 0 0,-3 1 0 0 0,-2 0 0 0 0,0 0 0 0 0,-1 2 0 0 0,-1 3 0 0 0,-3 2 0 0 0,-4 2 0 0 0,-1 1 0 0 0,-4 2 0 0 0,-1-2 0 0 0,-1 2 0 0 0,-1-2 0 0 0,0 0 0 0 0,0-1 0 0 0,-1-2 0 0 0,1-2 0 0 0,0-2 0 0 0,0-1 0 0 0,0 0 0 0 0,1-1 0 0 0,0-1 0 0 0,0 1 0 0 0,0 0 0 0 0,0-1 0 0 0,0 1 0 0 0,0 0 0 0 0,1 0 0 0 0,-1 0 0 0 0,-1 0 0 0 0,-1 0 0 0 0,-6 0 0 0 0,-2 0 0 0 0,-1 0 0 0 0,-4 0 0 0 0,-1 0 0 0 0,3 0 0 0 0,3 0 0 0 0,3 0 0 0 0,3 0 0 0 0,2 0 0 0 0,-2 0 0 0 0,1 0 0 0 0,-2 0 0 0 0,0 0 0 0 0,-1 0 0 0 0,-2 0 0 0 0,1 0 0 0 0,-1 0 0 0 0,3 0 0 0 0,1 0 0 0 0,1 0 0 0 0,2 0 0 0 0,0 0 0 0 0,1 0 0 0 0,0 0 0 0 0,-1 0 0 0 0,1 0 0 0 0,1 0 0 0 0,-1 0 0 0 0,-2 0 0 0 0,-3 0 0 0 0,1 0 0 0 0,0 0 0 0 0,1 0 0 0 0,1 0 0 0 0,0 0 0 0 0,2 0 0 0 0,1 0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3"/>
    </inkml:context>
    <inkml:brush xml:id="br0">
      <inkml:brushProperty name="width" value="0.1" units="cm"/>
      <inkml:brushProperty name="height" value="0.1" units="cm"/>
    </inkml:brush>
  </inkml:definitions>
  <inkml:trace contextRef="#ctx0" brushRef="#br0">38481 10435 16383 0 0,'-2'0'0'0'0,"-1"0"0"0"0,-2 0 0 0 0,-4 0 0 0 0,-4 0 0 0 0,-11 0 0 0 0,-11 2 0 0 0,-8 3 0 0 0,-11 2 0 0 0,-9 3 0 0 0,-13 2 0 0 0,-30 2 0 0 0,-29-1 0 0 0,-17-4 0 0 0,-2-2 0 0 0,7-3 0 0 0,26-2 0 0 0,36-1 0 0 0,32-1 0 0 0,28-1 0 0 0,18 0 0 0 0,13 1 0 0 0,8-3 0 0 0,3-1 0 0 0,0 1 0 0 0,-2-1 0 0 0,-3-1 0 0 0,-2 2 0 0 0,2-2 0 0 0,-2 2 0 0 0,0 0 0 0 0,2-2 0 0 0,2-1 0 0 0,2 1 0 0 0,1 0 0 0 0,2-1 0 0 0,-1 1 0 0 0,-1-1 0 0 0,1 2 0 0 0,1 1 0 0 0,2-1 0 0 0,0 0 0 0 0,-1 0 0 0 0,-3 1 0 0 0,-3 1 0 0 0,0 1 0 0 0,-3 0 0 0 0,-1 1 0 0 0,-2 0 0 0 0,0 0 0 0 0,-2-1 0 0 0,0 0 0 0 0,0 0 0 0 0,0 0 0 0 0,2 0 0 0 0,-1 1 0 0 0,1 0 0 0 0,3-1 0 0 0,3 1 0 0 0,7 0 0 0 0,7 1 0 0 0,7-1 0 0 0,3 0 0 0 0,1 0 0 0 0,0 0 0 0 0,-3 0 0 0 0,-5 0 0 0 0,-3 0 0 0 0,-6 0 0 0 0,-4 0 0 0 0,-5 0 0 0 0,-3 0 0 0 0,-1 0 0 0 0,-2 0 0 0 0,2 0 0 0 0,11 0 0 0 0,8 3 0 0 0,7 4 0 0 0,9 2 0 0 0,0 1 0 0 0,-3-1 0 0 0,-5-2 0 0 0,-9-2 0 0 0,-6-3 0 0 0,-6-2 0 0 0,-4-1 0 0 0,0 0 0 0 0,-2 2 0 0 0,1-1 0 0 0,3 0 0 0 0,1 2 0 0 0,-1 0 0 0 0,-2 2 0 0 0,-2-1 0 0 0,1 0 0 0 0,-2-1 0 0 0,-1 1 0 0 0,-1 2 0 0 0,1 0 0 0 0,0 3 0 0 0,1-1 0 0 0,3 2 0 0 0,0-2 0 0 0,0-2 0 0 0,-1 0 0 0 0,-2 1 0 0 0,0-1 0 0 0,-2-3 0 0 0,-6-3 0 0 0,-9-8 0 0 0,-7-5 0 0 0,-4-1 0 0 0,-1 1 0 0 0,1 2 0 0 0,3 4 0 0 0,3 3 0 0 0,3 2 0 0 0,3-1 0 0 0,1 3 0 0 0,0 2 0 0 0,-6 4 0 0 0,-12 1 0 0 0,-9-2 0 0 0,-2 0 0 0 0,1 0 0 0 0,-5 2 0 0 0,-6 1 0 0 0,-5 0 0 0 0,-6-1 0 0 0,0-2 0 0 0,6-1 0 0 0,11-2 0 0 0,9 0 0 0 0,10-1 0 0 0,6 1 0 0 0,4 1 0 0 0,4 0 0 0 0,0 0 0 0 0,3 0 0 0 0,3-1 0 0 0,5 1 0 0 0,4 0 0 0 0,1 1 0 0 0,1 0 0 0 0,2 2 0 0 0,11 4 0 0 0,12 0 0 0 0,10 2 0 0 0,2-1 0 0 0,0 0 0 0 0,3 1 0 0 0,0-2 0 0 0,-6-2 0 0 0,-10-3 0 0 0,-10-2 0 0 0,-8-5 0 0 0,-8-2 0 0 0,-3-2 0 0 0,-2 0 0 0 0,-1 0 0 0 0,1 0 0 0 0,1 0 0 0 0,0 1 0 0 0,1 0 0 0 0,1 0 0 0 0,-1 0 0 0 0,0 0 0 0 0,-1 0 0 0 0,2 0 0 0 0,-1 0 0 0 0,1 1 0 0 0,-1 1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4"/>
    </inkml:context>
    <inkml:brush xml:id="br0">
      <inkml:brushProperty name="width" value="0.1" units="cm"/>
      <inkml:brushProperty name="height" value="0.1" units="cm"/>
    </inkml:brush>
  </inkml:definitions>
  <inkml:trace contextRef="#ctx0" brushRef="#br0">30277 12531 16383 0 0,'1'-1'0'0'0,"5"0"0"0"0,2 0 0 0 0,3 0 0 0 0,1 0 0 0 0,1 0 0 0 0,-1 1 0 0 0,-1 0 0 0 0,-2 0 0 0 0,-2 0 0 0 0,1 0 0 0 0,0 0 0 0 0,0 0 0 0 0,2 0 0 0 0,2 2 0 0 0,1-1 0 0 0,3 1 0 0 0,2-1 0 0 0,3 3 0 0 0,0 0 0 0 0,2 0 0 0 0,0 0 0 0 0,-1-1 0 0 0,-1 0 0 0 0,2 1 0 0 0,-2 1 0 0 0,-3-2 0 0 0,-3 0 0 0 0,-4-2 0 0 0,0 0 0 0 0,1 0 0 0 0,2-1 0 0 0,3 0 0 0 0,2-1 0 0 0,-1 1 0 0 0,-2 0 0 0 0,-2 0 0 0 0,-2 0 0 0 0,-1 0 0 0 0,-1 0 0 0 0,0 0 0 0 0,0 0 0 0 0,1 0 0 0 0,2 0 0 0 0,0 0 0 0 0,0 0 0 0 0,-1 0 0 0 0,-1 0 0 0 0,-1 0 0 0 0,-1 1 0 0 0,2 0 0 0 0,-1 1 0 0 0,3-1 0 0 0,1-1 0 0 0,2 1 0 0 0,0-1 0 0 0,-1 0 0 0 0,-1 0 0 0 0,-2 0 0 0 0,-3 0 0 0 0,1 0 0 0 0,1 0 0 0 0,7 0 0 0 0,7 0 0 0 0,11 0 0 0 0,0 0 0 0 0,-4 0 0 0 0,-6 0 0 0 0,-7 0 0 0 0,-4 0 0 0 0,-4 0 0 0 0,-14 0 0 0 0,-8 0 0 0 0,-11 6 0 0 0,-5 3 0 0 0,-7 6 0 0 0,-1 0 0 0 0,-3-1 0 0 0,4-1 0 0 0,5-2 0 0 0,7-3 0 0 0,6-3 0 0 0,3-2 0 0 0,4-1 0 0 0,1-2 0 0 0,1 0 0 0 0,0-1 0 0 0,0 1 0 0 0,-1-1 0 0 0,0 1 0 0 0,-2-1 0 0 0,0 1 0 0 0,-2 0 0 0 0,2 0 0 0 0,0 0 0 0 0,0 0 0 0 0,2 0 0 0 0,-2 0 0 0 0,-1 0 0 0 0,-1 0 0 0 0,0 0 0 0 0,1 0 0 0 0,0 0 0 0 0,1 0 0 0 0,0 0 0 0 0,1 0 0 0 0,1 0 0 0 0,-1 0 0 0 0,1 0 0 0 0,1 0 0 0 0,-2 2 0 0 0,-1 1 0 0 0,-4 0 0 0 0,-4-1 0 0 0,-3-1 0 0 0,1 1 0 0 0,1 0 0 0 0,2 1 0 0 0,3 0 0 0 0,2 1 0 0 0,3-2 0 0 0,1 0 0 0 0,0-1 0 0 0,0 0 0 0 0,-1-1 0 0 0,-1 0 0 0 0,-1 0 0 0 0,0 0 0 0 0,-1 0 0 0 0,0 0 0 0 0,0 0 0 0 0,1 0 0 0 0,2 0 0 0 0,-1 0 0 0 0,1 0 0 0 0,-1 0 0 0 0,2-1 0 0 0,0-2 0 0 0,2-2 0 0 0,2-1 0 0 0,1 0 0 0 0,-2-4 0 0 0,-2 0 0 0 0,-1 0 0 0 0,-1 2 0 0 0,0 3 0 0 0,1 2 0 0 0,-1 2 0 0 0,0 0 0 0 0,0 1 0 0 0,0 0 0 0 0,1 1 0 0 0,-1-1 0 0 0,1 1 0 0 0,0-1 0 0 0,0 0 0 0 0,0 0 0 0 0,2 0 0 0 0,4 0 0 0 0,5 0 0 0 0,5 0 0 0 0,3 0 0 0 0,2 0 0 0 0,0-1 0 0 0,0 0 0 0 0,0-1 0 0 0,1 1 0 0 0,-2 1 0 0 0,0-1 0 0 0,-3 1 0 0 0,0-1 0 0 0,-2-2 0 0 0,-1 1 0 0 0,1-1 0 0 0,1 2 0 0 0,-1 0 0 0 0,1 0 0 0 0,-1 1 0 0 0,1-1 0 0 0,0 1 0 0 0,2 1 0 0 0,0-2 0 0 0,0-1 0 0 0,0 1 0 0 0,0 0 0 0 0,-3 0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5"/>
    </inkml:context>
    <inkml:brush xml:id="br0">
      <inkml:brushProperty name="width" value="0.1" units="cm"/>
      <inkml:brushProperty name="height" value="0.1" units="cm"/>
    </inkml:brush>
  </inkml:definitions>
  <inkml:trace contextRef="#ctx0" brushRef="#br0">38178 14853 16383 0 0,'2'0'0'0'0,"3"0"0"0"0,2 0 0 0 0,3 0 0 0 0,1 0 0 0 0,-1 0 0 0 0,0 0 0 0 0,0 0 0 0 0,-1 0 0 0 0,1 0 0 0 0,-2 0 0 0 0,1 0 0 0 0,-1 0 0 0 0,0 0 0 0 0,7 0 0 0 0,4 0 0 0 0,7 0 0 0 0,2 0 0 0 0,-1 0 0 0 0,-2 0 0 0 0,-2 0 0 0 0,-2 0 0 0 0,-3 0 0 0 0,-3 0 0 0 0,-3 0 0 0 0,-2 0 0 0 0,-1 0 0 0 0,-1 0 0 0 0,1 0 0 0 0,-1 0 0 0 0,1 0 0 0 0,-1 0 0 0 0,1 0 0 0 0,1 0 0 0 0,1 0 0 0 0,-1 0 0 0 0,-1 0 0 0 0,0 0 0 0 0,1 0 0 0 0,0 0 0 0 0,-2 0 0 0 0,1 0 0 0 0,0 0 0 0 0,-2 0 0 0 0,2 0 0 0 0,-1 0 0 0 0,0 0 0 0 0,0 0 0 0 0,1 0 0 0 0,3 0 0 0 0,10 0 0 0 0,5 0 0 0 0,6 0 0 0 0,7 0 0 0 0,8 0 0 0 0,3 0 0 0 0,1 0 0 0 0,-9 0 0 0 0,-9 0 0 0 0,-10 0 0 0 0,-6 0 0 0 0,-7 0 0 0 0,-2 0 0 0 0,-2 0 0 0 0,0 0 0 0 0,0 0 0 0 0,-1-1 0 0 0,0 0 0 0 0,1 0 0 0 0,0 0 0 0 0,0 0 0 0 0,1 0 0 0 0,-1 1 0 0 0,-1 1 0 0 0,1 2 0 0 0,-1-1 0 0 0,0 2 0 0 0,0 0 0 0 0,0 1 0 0 0,0 0 0 0 0,-1 2 0 0 0,-1 1 0 0 0,-2-1 0 0 0,-2 0 0 0 0,0 0 0 0 0,-3 0 0 0 0,-1-1 0 0 0,-2 0 0 0 0,-1-3 0 0 0,0 0 0 0 0,0-2 0 0 0,-3-1 0 0 0,0 0 0 0 0,-1 0 0 0 0,0 0 0 0 0,1 0 0 0 0,0-1 0 0 0,-2 1 0 0 0,-1 0 0 0 0,1 0 0 0 0,1 0 0 0 0,0 0 0 0 0,1 0 0 0 0,0 0 0 0 0,1 0 0 0 0,0 0 0 0 0,0 0 0 0 0,0 0 0 0 0,0 0 0 0 0,0 0 0 0 0,-2 0 0 0 0,-1 0 0 0 0,-3 0 0 0 0,-6 2 0 0 0,0 1 0 0 0,-1 1 0 0 0,-1-1 0 0 0,2 1 0 0 0,-6-1 0 0 0,-30 3 0 0 0,-11 1 0 0 0,4-1 0 0 0,11 0 0 0 0,13-1 0 0 0,11 0 0 0 0,9-2 0 0 0,4-1 0 0 0,3-1 0 0 0,0 0 0 0 0,0-1 0 0 0,2-1 0 0 0,0 1 0 0 0,1 0 0 0 0,0 0 0 0 0,1 0 0 0 0,0 0 0 0 0,0-1 0 0 0,0 1 0 0 0,1 0 0 0 0,-2-1 0 0 0,-1 0 0 0 0,2 0 0 0 0,0 0 0 0 0,2-1 0 0 0,0-1 0 0 0,0 0 0 0 0,0 1 0 0 0,0 0 0 0 0,-3 1 0 0 0,-2 0 0 0 0,-3 1 0 0 0,-2 0 0 0 0,0 0 0 0 0,1 0 0 0 0,2 0 0 0 0,3-1 0 0 0,4-2 0 0 0,3-2 0 0 0,5 0 0 0 0,2 1 0 0 0,3 1 0 0 0,1 0 0 0 0,0 0 0 0 0,1-1 0 0 0,0 0 0 0 0,0-1 0 0 0,0 1 0 0 0,-1 1 0 0 0,0 0 0 0 0,1-1 0 0 0,0 0 0 0 0,-1 0 0 0 0,0 2 0 0 0,4 0 0 0 0,3 1 0 0 0,4 1 0 0 0,2 0 0 0 0,-1 0 0 0 0,-2 0 0 0 0,-2 1 0 0 0,-3-1 0 0 0,-15 0-16383 0 0,-7 0 16383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6"/>
    </inkml:context>
    <inkml:brush xml:id="br0">
      <inkml:brushProperty name="width" value="0.1" units="cm"/>
      <inkml:brushProperty name="height" value="0.1" units="cm"/>
    </inkml:brush>
  </inkml:definitions>
  <inkml:trace contextRef="#ctx0" brushRef="#br0">37929 15532 16383 0 0,'1'0'0'0'0,"3"0"0"0"0,2 0 0 0 0,4 0 0 0 0,5 0 0 0 0,8 0 0 0 0,9 0 0 0 0,2 0 0 0 0,3 0 0 0 0,5 0 0 0 0,4 0 0 0 0,4 0 0 0 0,1 0 0 0 0,-4 0 0 0 0,-9 0 0 0 0,-2 2 0 0 0,-7 1 0 0 0,-5-1 0 0 0,-3 0 0 0 0,-6-1 0 0 0,-2 0 0 0 0,-1 1 0 0 0,-3-1 0 0 0,-1 0 0 0 0,-1 0 0 0 0,1 0 0 0 0,-1-1 0 0 0,1 1 0 0 0,3-1 0 0 0,2 1 0 0 0,0 1 0 0 0,3 0 0 0 0,0 1 0 0 0,-2-1 0 0 0,-2-1 0 0 0,-2-1 0 0 0,-1 2 0 0 0,-1-1 0 0 0,0 1 0 0 0,-1-2 0 0 0,0 1 0 0 0,1-1 0 0 0,0 1 0 0 0,0-1 0 0 0,0 0 0 0 0,8 0 0 0 0,5 0 0 0 0,1-1 0 0 0,-2 1 0 0 0,-2 0 0 0 0,-3 0 0 0 0,-1 0 0 0 0,1 0 0 0 0,1 0 0 0 0,3 0 0 0 0,-1 0 0 0 0,-2 0 0 0 0,-1 0 0 0 0,-3 0 0 0 0,-1 0 0 0 0,-1 0 0 0 0,-2 1 0 0 0,-2 2 0 0 0,-2 1 0 0 0,-3 1 0 0 0,-2 2 0 0 0,-5-1 0 0 0,-4 1 0 0 0,-1-1 0 0 0,-3-1 0 0 0,0-1 0 0 0,-1-1 0 0 0,-4 3 0 0 0,-1 0 0 0 0,2 0 0 0 0,1-1 0 0 0,1-1 0 0 0,2-1 0 0 0,1-1 0 0 0,2 0 0 0 0,-1-2 0 0 0,0 0 0 0 0,-1 2 0 0 0,0 1 0 0 0,-1-1 0 0 0,1 0 0 0 0,0-1 0 0 0,2 0 0 0 0,1-1 0 0 0,1 1 0 0 0,-1-1 0 0 0,-1 0 0 0 0,-4-1 0 0 0,-1 1 0 0 0,1 0 0 0 0,-2 0 0 0 0,-2 0 0 0 0,1 0 0 0 0,2 0 0 0 0,1 0 0 0 0,2 0 0 0 0,2 0 0 0 0,2 0 0 0 0,0 0 0 0 0,0 0 0 0 0,1 0 0 0 0,-3 0 0 0 0,-2 0 0 0 0,0 0 0 0 0,-1 0 0 0 0,2 0 0 0 0,1 0 0 0 0,0 1 0 0 0,1 1 0 0 0,1-1 0 0 0,1 0 0 0 0,0 0 0 0 0,1 0 0 0 0,-1 2 0 0 0,1 0 0 0 0,0-1 0 0 0,-3 0 0 0 0,0-1 0 0 0,-1-1 0 0 0,1 1 0 0 0,-1 0 0 0 0,1 0 0 0 0,-6 0 0 0 0,1 0 0 0 0,-1 2 0 0 0,3 0 0 0 0,0 0 0 0 0,2-1 0 0 0,2 0 0 0 0,0-3 0 0 0,1 0 0 0 0,0 0 0 0 0,-1 0 0 0 0,1 0 0 0 0,1 1 0 0 0,0-1 0 0 0,1 1 0 0 0,-1 0 0 0 0,-2-1 0 0 0,1-1 0 0 0,0-1 0 0 0,-1 1 0 0 0,0 0 0 0 0,1 1 0 0 0,1 0 0 0 0,0 1 0 0 0,0 0 0 0 0,0 0 0 0 0,0 0 0 0 0,-1-1 0 0 0,-2 0 0 0 0,0-1 0 0 0,0 1 0 0 0,0 0 0 0 0,3-2 0 0 0,3-1 0 0 0,3-1 0 0 0,1 0 0 0 0,-2 0 0 0 0,-3 1 0 0 0,-2 1 0 0 0,-1 2 0 0 0,0-1 0 0 0,0 1 0 0 0,-1-1 0 0 0,1 0 0 0 0,2 0 0 0 0,5-1 0 0 0,4-1 0 0 0,3 1 0 0 0,4 1 0 0 0,3-2 0 0 0,6 0 0 0 0,1 0 0 0 0,1 0 0 0 0,-1-1 0 0 0,-3 1 0 0 0,-2 0 0 0 0,-3 1 0 0 0,0 1 0 0 0,-1 0 0 0 0,-2-1 0 0 0,-1-1 0 0 0,-1 1 0 0 0,1 1 0 0 0,-1 0 0 0 0,1 1 0 0 0,1 0 0 0 0,-1 1 0 0 0,0 0 0 0 0,0 0 0 0 0,0 0 0 0 0,0 0 0 0 0,1 0 0 0 0,-2 0 0 0 0,2 0 0 0 0,0 0 0 0 0,1 0 0 0 0,1 0 0 0 0,-1 0 0 0 0,1 0 0 0 0,-1 0 0 0 0,-1 0 0 0 0,-1 0 0 0 0,1 0 0 0 0,-1 0 0 0 0,-2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7"/>
    </inkml:context>
    <inkml:brush xml:id="br0">
      <inkml:brushProperty name="width" value="0.1" units="cm"/>
      <inkml:brushProperty name="height" value="0.1" units="cm"/>
    </inkml:brush>
  </inkml:definitions>
  <inkml:trace contextRef="#ctx0" brushRef="#br0">30306 15248 16383 0 0,'2'0'0'0'0,"5"0"0"0"0,3 0 0 0 0,10 0 0 0 0,10 0 0 0 0,10 0 0 0 0,2 0 0 0 0,5 0 0 0 0,1 0 0 0 0,1 0 0 0 0,-2 0 0 0 0,-4 0 0 0 0,-6 0 0 0 0,-5 0 0 0 0,-6 0 0 0 0,-5 0 0 0 0,-5 0 0 0 0,-3 0 0 0 0,-3 0 0 0 0,-3 1 0 0 0,-1 1 0 0 0,0 1 0 0 0,-1-1 0 0 0,0 0 0 0 0,1-1 0 0 0,0 0 0 0 0,1 0 0 0 0,1 0 0 0 0,-1 0 0 0 0,-1 0 0 0 0,1 0 0 0 0,-1 0 0 0 0,0-1 0 0 0,3 0 0 0 0,8 0 0 0 0,7 0 0 0 0,4 0 0 0 0,5 0 0 0 0,3 0 0 0 0,4 0 0 0 0,-4 0 0 0 0,-7 0 0 0 0,-6 0 0 0 0,-6 0 0 0 0,-5 0 0 0 0,-2 0 0 0 0,-3 0 0 0 0,0 0 0 0 0,-1 0 0 0 0,0 0 0 0 0,2 0 0 0 0,-1 0 0 0 0,0 0 0 0 0,3-1 0 0 0,1-2 0 0 0,-1 0 0 0 0,-1 0 0 0 0,-4 1 0 0 0,-3 1 0 0 0,-5 0 0 0 0,-3 1 0 0 0,-1 0 0 0 0,-1 0 0 0 0,0 0 0 0 0,-2 1 0 0 0,-9 3 0 0 0,-13 4 0 0 0,-11 4 0 0 0,-9 3 0 0 0,-6 0 0 0 0,2-1 0 0 0,4-4 0 0 0,3-3 0 0 0,3-3 0 0 0,1 0 0 0 0,6 0 0 0 0,7 0 0 0 0,7-1 0 0 0,8 0 0 0 0,4 0 0 0 0,0-1 0 0 0,1-1 0 0 0,-5 4 0 0 0,-1 2 0 0 0,2-1 0 0 0,1-2 0 0 0,2 0 0 0 0,2-2 0 0 0,0-1 0 0 0,0-1 0 0 0,1 0 0 0 0,1 0 0 0 0,0-1 0 0 0,1 1 0 0 0,-1 0 0 0 0,1 0 0 0 0,-3 0 0 0 0,-1 1 0 0 0,-3 3 0 0 0,-2 1 0 0 0,-3-1 0 0 0,-5-1 0 0 0,0 0 0 0 0,3-2 0 0 0,3 0 0 0 0,4-1 0 0 0,5 0 0 0 0,6-1 0 0 0,4-2 0 0 0,3-1 0 0 0,3 0 0 0 0,-2-1 0 0 0,-4 1 0 0 0,-4 2 0 0 0,-3 0 0 0 0,-2 0 0 0 0,1 0 0 0 0,3-5 0 0 0,4-1 0 0 0,1-1 0 0 0,3 0 0 0 0,1 2 0 0 0,2 2 0 0 0,1 1 0 0 0,2 2 0 0 0,0 0 0 0 0,-1 0 0 0 0,3-1 0 0 0,1-1 0 0 0,0 1 0 0 0,-1 0 0 0 0,-1 1 0 0 0,-1 1 0 0 0,0 1 0 0 0,-1-1 0 0 0,0 2 0 0 0,1-1 0 0 0,1 0 0 0 0,0 0 0 0 0,3 0 0 0 0,1 0 0 0 0,-1 0 0 0 0,2 0 0 0 0,0 0 0 0 0,-2 0 0 0 0,-2 1 0 0 0,-1 1 0 0 0,-2-1 0 0 0,-2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41.52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4T03:30:38.480"/>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19"/>
    </inkml:context>
    <inkml:brush xml:id="br0">
      <inkml:brushProperty name="width" value="0.1" units="cm"/>
      <inkml:brushProperty name="height" value="0.1" units="cm"/>
    </inkml:brush>
  </inkml:definitions>
  <inkml:trace contextRef="#ctx0" brushRef="#br0">34836 10442 16383 0 0,'-4'0'0'0'0,"-12"2"0"0"0,-17 3 0 0 0,-21 4 0 0 0,-22 2 0 0 0,-19 5 0 0 0,-15 2 0 0 0,-8-2 0 0 0,0-3 0 0 0,19-5 0 0 0,24-3 0 0 0,24-2 0 0 0,19-3 0 0 0,14 0 0 0 0,8-1 0 0 0,2 1 0 0 0,1-1 0 0 0,-3 0 0 0 0,-1 1 0 0 0,1 0 0 0 0,0 0 0 0 0,0 0 0 0 0,2 0 0 0 0,-1 0 0 0 0,1 0 0 0 0,-3 0 0 0 0,-7 0 0 0 0,-4 0 0 0 0,0 0 0 0 0,2 0 0 0 0,3 0 0 0 0,4 0 0 0 0,8 0 0 0 0,6 0 0 0 0,4 0 0 0 0,3 0 0 0 0,2-1 0 0 0,0-1 0 0 0,1-1 0 0 0,-1-2 0 0 0,0-1 0 0 0,-1-1 0 0 0,-1-1 0 0 0,10-3 0 0 0,5-1 0 0 0,6-2 0 0 0,1 0 0 0 0,-2 0 0 0 0,-4 1 0 0 0,-5 2 0 0 0,-7 2 0 0 0,-8 2 0 0 0,-5 3 0 0 0,-4 2 0 0 0,-3 0 0 0 0,-2 2 0 0 0,-1 1 0 0 0,2-1 0 0 0,0 0 0 0 0,1 1 0 0 0,0-1 0 0 0,0 0 0 0 0,0 0 0 0 0,-1 0 0 0 0,0 1 0 0 0,0-2 0 0 0,1 1 0 0 0,-1 0 0 0 0,1 0 0 0 0,7 0 0 0 0,5 0 0 0 0,9 0 0 0 0,10 0 0 0 0,5 0 0 0 0,8 0 0 0 0,13 0 0 0 0,14 3 0 0 0,15 5 0 0 0,26 5 0 0 0,22 2 0 0 0,7 2 0 0 0,0 0 0 0 0,-14-3 0 0 0,-18-3 0 0 0,-27-4 0 0 0,-25-3 0 0 0,-25-3 0 0 0,-16-1 0 0 0,-11 0 0 0 0,-9-1 0 0 0,-2 1 0 0 0,-3-1 0 0 0,-1 1 0 0 0,-1-1 0 0 0,1 1 0 0 0,4 0 0 0 0,1 0 0 0 0,-1 0 0 0 0,-2 0 0 0 0,-2 0 0 0 0,-2 0 0 0 0,0 0 0 0 0,3 0 0 0 0,2 0 0 0 0,0 0 0 0 0,-2 0 0 0 0,1 0 0 0 0,0 0 0 0 0,0 0 0 0 0,2 0 0 0 0,2 0 0 0 0,2 0 0 0 0,2 0 0 0 0,0 0 0 0 0,1 0 0 0 0,-1 0 0 0 0,0 0 0 0 0,-3 0 0 0 0,-3 0 0 0 0,-3 0 0 0 0,-5 0 0 0 0,0 0 0 0 0,3 0 0 0 0,2 0 0 0 0,4 0 0 0 0,2 0 0 0 0,1 0 0 0 0,1 0 0 0 0,1 0 0 0 0,0 0 0 0 0,2 0 0 0 0,-1 0 0 0 0,0 0 0 0 0,0 0 0 0 0,-2 0 0 0 0,1 0 0 0 0,-1 0 0 0 0,0 0 0 0 0,1 0 0 0 0,-3 0 0 0 0,-1 0 0 0 0,1 0 0 0 0,-1 0 0 0 0,2 0 0 0 0,-3 1 0 0 0,0 2 0 0 0,1 0 0 0 0,0 0 0 0 0,2-1 0 0 0,1-1 0 0 0,-1 0 0 0 0,2-1 0 0 0,-1 1 0 0 0,1 1 0 0 0,-3-1 0 0 0,0 0 0 0 0,-1 0 0 0 0,2-1 0 0 0,0 0 0 0 0,3 0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0"/>
    </inkml:context>
    <inkml:brush xml:id="br0">
      <inkml:brushProperty name="width" value="0.1" units="cm"/>
      <inkml:brushProperty name="height" value="0.1" units="cm"/>
    </inkml:brush>
  </inkml:definitions>
  <inkml:trace contextRef="#ctx0" brushRef="#br0">34797 6841 16383 0 0,'-4'-1'0'0'0,"-2"-1"0"0"0,-5 0 0 0 0,-6 1 0 0 0,-13 0 0 0 0,-11 1 0 0 0,-9-1 0 0 0,-7 1 0 0 0,-5 0 0 0 0,5 0 0 0 0,8 0 0 0 0,11 0 0 0 0,10 0 0 0 0,9 0 0 0 0,6 0 0 0 0,5 1 0 0 0,3-1 0 0 0,-1 0 0 0 0,-2 0 0 0 0,-2 0 0 0 0,-2 0 0 0 0,-2-1 0 0 0,1 1 0 0 0,1 0 0 0 0,-1-1 0 0 0,2 0 0 0 0,2 0 0 0 0,-1 0 0 0 0,-2-3 0 0 0,-2 0 0 0 0,0 1 0 0 0,0 0 0 0 0,0 1 0 0 0,0 1 0 0 0,3 0 0 0 0,1 1 0 0 0,0 0 0 0 0,2 0 0 0 0,-1 1 0 0 0,-2-1 0 0 0,-1 0 0 0 0,0 0 0 0 0,1 0 0 0 0,-8 0 0 0 0,-9 0 0 0 0,-3 0 0 0 0,1 0 0 0 0,6 0 0 0 0,5-1 0 0 0,3 0 0 0 0,5-1 0 0 0,2 1 0 0 0,1 1 0 0 0,0-1 0 0 0,2 1 0 0 0,-2 0 0 0 0,-2 0 0 0 0,-1 0 0 0 0,0 0 0 0 0,1 0 0 0 0,-1 0 0 0 0,0 0 0 0 0,-1 0 0 0 0,1 0 0 0 0,1 0 0 0 0,0 0 0 0 0,3 0 0 0 0,4 0 0 0 0,7-1 0 0 0,3-2 0 0 0,1 0 0 0 0,1 0 0 0 0,3 1 0 0 0,3 1 0 0 0,3-1 0 0 0,2 0 0 0 0,2 0 0 0 0,1 1 0 0 0,4 0 0 0 0,4 0 0 0 0,2 1 0 0 0,-3 0 0 0 0,-4-2 0 0 0,-3-2 0 0 0,-7 1 0 0 0,-2 0 0 0 0,-3 1 0 0 0,-2 1 0 0 0,-1 1 0 0 0,0-1 0 0 0,0 1 0 0 0,1 1 0 0 0,-1-1 0 0 0,0 0 0 0 0,2 0 0 0 0,4 0 0 0 0,3 0 0 0 0,0 0 0 0 0,6 0 0 0 0,2 0 0 0 0,1 0 0 0 0,6 0 0 0 0,3 0 0 0 0,-2 0 0 0 0,-2 0 0 0 0,-4 0 0 0 0,-5 0 0 0 0,-5 0 0 0 0,-3 0 0 0 0,-4 0 0 0 0,2 0 0 0 0,-2 0 0 0 0,1 0 0 0 0,-1 0 0 0 0,0 0 0 0 0,2-1 0 0 0,3-1 0 0 0,3 0 0 0 0,-1 1 0 0 0,-1 0 0 0 0,-2 1 0 0 0,-3-1 0 0 0,0-1 0 0 0,-2-1 0 0 0,0 1 0 0 0,-1-1 0 0 0,0 0 0 0 0,-1 1 0 0 0,-1 0 0 0 0,2 1 0 0 0,-1 1 0 0 0,-1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25T01:16:50.021"/>
    </inkml:context>
    <inkml:brush xml:id="br0">
      <inkml:brushProperty name="width" value="0.1" units="cm"/>
      <inkml:brushProperty name="height" value="0.1" units="cm"/>
    </inkml:brush>
  </inkml:definitions>
  <inkml:trace contextRef="#ctx0" brushRef="#br0">30331 6719 16383 0 0,'-1'0'0'0'0,"-3"0"0"0"0,-1 0 0 0 0,-1 0 0 0 0,-3 1 0 0 0,0 1 0 0 0,4-1 0 0 0,8 1 0 0 0,6-1 0 0 0,9-1 0 0 0,9 1 0 0 0,7-1 0 0 0,6 0 0 0 0,5 0 0 0 0,7 0 0 0 0,2 0 0 0 0,2-1 0 0 0,-1 1 0 0 0,1 0 0 0 0,-8 0 0 0 0,-11 0 0 0 0,-10 0 0 0 0,-5 3 0 0 0,-5 0 0 0 0,-5 1 0 0 0,-1 0 0 0 0,-2-1 0 0 0,-1-1 0 0 0,0 0 0 0 0,-1-1 0 0 0,1-1 0 0 0,0 1 0 0 0,-1-1 0 0 0,3-1 0 0 0,1 1 0 0 0,-1 0 0 0 0,0 0 0 0 0,2 0 0 0 0,2 0 0 0 0,-1 0 0 0 0,1 0 0 0 0,0 0 0 0 0,-1 0 0 0 0,0 0 0 0 0,-2 0 0 0 0,-1 0 0 0 0,-1 0 0 0 0,0 0 0 0 0,-1 0 0 0 0,0 0 0 0 0,3 0 0 0 0,0 0 0 0 0,-1 0 0 0 0,-1 0 0 0 0,0 0 0 0 0,0 0 0 0 0,-1 0 0 0 0,0 0 0 0 0,0 0 0 0 0,0 0 0 0 0,0 0 0 0 0,0 0 0 0 0,1 0 0 0 0,0 0 0 0 0,0 0 0 0 0,0 0 0 0 0,2 0 0 0 0,0 0 0 0 0,0 0 0 0 0,-1 0 0 0 0,0 0 0 0 0,0 0 0 0 0,-1 0 0 0 0,0 0 0 0 0,0 0 0 0 0,-3 0 0 0 0,-3 0 0 0 0,-5 0 0 0 0,-5 0 0 0 0,-6 2 0 0 0,-5 3 0 0 0,-2 0 0 0 0,-3 2 0 0 0,-1 0 0 0 0,0-1 0 0 0,2-3 0 0 0,4 0 0 0 0,3-2 0 0 0,4 0 0 0 0,1-1 0 0 0,2 0 0 0 0,0-1 0 0 0,1 1 0 0 0,-1 0 0 0 0,1 0 0 0 0,0-2 0 0 0,1 1 0 0 0,-1 0 0 0 0,0 0 0 0 0,-3-3 0 0 0,-4 0 0 0 0,-4 1 0 0 0,-2 0 0 0 0,-5 1 0 0 0,-3 1 0 0 0,0 0 0 0 0,1 1 0 0 0,3 0 0 0 0,4 0 0 0 0,4 1 0 0 0,4-1 0 0 0,2 0 0 0 0,2 0 0 0 0,2 0 0 0 0,0 0 0 0 0,0 0 0 0 0,0 0 0 0 0,-1 0 0 0 0,0 0 0 0 0,-1 0 0 0 0,0 0 0 0 0,-1 0 0 0 0,0 0 0 0 0,-2 0 0 0 0,-1 0 0 0 0,-1 0 0 0 0,-1 0 0 0 0,1 0 0 0 0,-1 0 0 0 0,0 0 0 0 0,0 0 0 0 0,-1 0 0 0 0,1 0 0 0 0,-1 0 0 0 0,1 0 0 0 0,1 0 0 0 0,1 0 0 0 0,2 0 0 0 0,-1 0 0 0 0,-3 0 0 0 0,-3 0 0 0 0,0 0 0 0 0,1 0 0 0 0,2 0 0 0 0,1 0 0 0 0,3 0 0 0 0,-1 1 0 0 0,0 2 0 0 0,1 1 0 0 0,1 1 0 0 0,0 0 0 0 0,0 0 0 0 0,1-1 0 0 0,2 3 0 0 0,2 0 0 0 0,2 0 0 0 0,-1 0 0 0 0,-2 1 0 0 0,-2-1 0 0 0,0-1 0 0 0,-3 0 0 0 0,0 0 0 0 0,-2-1 0 0 0,2 0 0 0 0,-1-1 0 0 0,1-2 0 0 0,1-2 0 0 0,3-2 0 0 0,3-1 0 0 0,4 1 0 0 0,4 0 0 0 0,8 0 0 0 0,9 2 0 0 0,11-1 0 0 0,5 1 0 0 0,2 0 0 0 0,3 0 0 0 0,4 0 0 0 0,5 0 0 0 0,4 0 0 0 0,-5 0 0 0 0,-10 0 0 0 0,-7 2 0 0 0,-7-1 0 0 0,-6 1 0 0 0,-6-1 0 0 0,-3 0 0 0 0,-4 0 0 0 0,0-1 0 0 0,-1 0 0 0 0,2 0 0 0 0,1 0 0 0 0,1 0 0 0 0,-1 0 0 0 0,0 0 0 0 0,1 0 0 0 0,1 0 0 0 0,3 0 0 0 0,5 0 0 0 0,8 0 0 0 0,9 0 0 0 0,9 0 0 0 0,4 0 0 0 0,1 0 0 0 0,2 0 0 0 0,4 0 0 0 0,1 0 0 0 0,0 0 0 0 0,-10 0 0 0 0,-11 0 0 0 0,-11-1 0 0 0,-13 0 0 0 0,-10-1 0 0 0,-10 1 0 0 0,-11 1 0 0 0,-9-1 0 0 0,-3 1 0 0 0,2 0 0 0 0,5 0 0 0 0,4 0 0 0 0,4 0 0 0 0,4 0 0 0 0,2 0 0 0 0,0 0 0 0 0,-1 0 0 0 0,-1 0 0 0 0,-4 0 0 0 0,-2 0 0 0 0,2 0 0 0 0,3-1 0 0 0,2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39643-DE1D-43AF-9E39-DD41482AB030}"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642D88-0F7B-4238-A1C5-588B956153C6}" type="slidenum">
              <a:rPr lang="en-US" smtClean="0"/>
              <a:t>‹#›</a:t>
            </a:fld>
            <a:endParaRPr lang="en-US"/>
          </a:p>
        </p:txBody>
      </p:sp>
    </p:spTree>
    <p:extLst>
      <p:ext uri="{BB962C8B-B14F-4D97-AF65-F5344CB8AC3E}">
        <p14:creationId xmlns:p14="http://schemas.microsoft.com/office/powerpoint/2010/main" val="397149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dirty="0">
                <a:effectLst/>
                <a:latin typeface="inherit"/>
              </a:rPr>
              <a:t>Contract Nerds is a blog, resource, and community all about contracts. I established Contract Nerds almost three years ago. In the middle of the pandemic, I started posting contract negotiation tips on LinkedIn. Then I created the Contract Nerds website and started inviting experts to contribute articles. We’ve now published over 180 articles about contracts, on topics like contract drafting, contract negotiation, contract management, technology agreements, data privacy agreements, and more. </a:t>
            </a:r>
          </a:p>
          <a:p>
            <a:endParaRPr lang="en-US" dirty="0">
              <a:effectLst/>
            </a:endParaRPr>
          </a:p>
          <a:p>
            <a:r>
              <a:rPr lang="en-US" dirty="0">
                <a:effectLst/>
              </a:rPr>
              <a:t>Our mission is to improve the way we learn about contracts through quality content and community. To accomplish this goal, we provide relevant and accessible resources about contracts via our website, newsletter, webinars, and social media platforms. </a:t>
            </a:r>
          </a:p>
          <a:p>
            <a:endParaRPr lang="en-US" dirty="0">
              <a:effectLst/>
            </a:endParaRPr>
          </a:p>
          <a:p>
            <a:r>
              <a:rPr lang="en-US" dirty="0">
                <a:effectLst/>
              </a:rPr>
              <a:t>We publish content from various contract experts around the world, not just one person. We believe that diversity of thought, background, and experience is an important part of learning how to contract in the real world.  The cool thing about our content is that we don’t pay for it and it is offered on an invite-only basis.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welcome all types of lawyers and contracts professionals who work with contracts. This includes general counsel and in-house counsel, supply chain and procurement professionals, sales and legal tech professionals, contract managers and legal ops, paralegals, students, entrepreneurs and more. Don’t think twice about whether you belong here simply because of your job title. If you work with (or want to work with) contracts, you are a part of Contract Nerds!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This is the first event in our brand new webinar program. Every month, we will host a different webinar program that will be led by a different contracts expert. I’ll be the host and we are very thankful that </a:t>
            </a:r>
            <a:r>
              <a:rPr lang="en-US" b="0" dirty="0" err="1">
                <a:effectLst/>
              </a:rPr>
              <a:t>Lexion</a:t>
            </a:r>
            <a:r>
              <a:rPr lang="en-US" b="0" dirty="0">
                <a:effectLst/>
              </a:rPr>
              <a:t> is our sponsor. Which means we can offer these events and CLE certification to you for free.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rPr>
              <a:t>With that, I’d like to introduce Jessica Nguyen, the Chief Legal Officer of </a:t>
            </a:r>
            <a:r>
              <a:rPr lang="en-US" b="0" dirty="0" err="1">
                <a:effectLst/>
              </a:rPr>
              <a:t>Lexion</a:t>
            </a:r>
            <a:r>
              <a:rPr lang="en-US" b="0" dirty="0">
                <a:effectLst/>
              </a:rPr>
              <a:t>. She loves red meat, hoodies, and contracts. Jessica, thanks so much for being here!</a:t>
            </a:r>
          </a:p>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1</a:t>
            </a:fld>
            <a:endParaRPr lang="en-US"/>
          </a:p>
        </p:txBody>
      </p:sp>
    </p:spTree>
    <p:extLst>
      <p:ext uri="{BB962C8B-B14F-4D97-AF65-F5344CB8AC3E}">
        <p14:creationId xmlns:p14="http://schemas.microsoft.com/office/powerpoint/2010/main" val="1294270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8642D88-0F7B-4238-A1C5-588B956153C6}" type="slidenum">
              <a:rPr lang="en-US" smtClean="0"/>
              <a:t>11</a:t>
            </a:fld>
            <a:endParaRPr lang="en-US"/>
          </a:p>
        </p:txBody>
      </p:sp>
    </p:spTree>
    <p:extLst>
      <p:ext uri="{BB962C8B-B14F-4D97-AF65-F5344CB8AC3E}">
        <p14:creationId xmlns:p14="http://schemas.microsoft.com/office/powerpoint/2010/main" val="280307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8642D88-0F7B-4238-A1C5-588B956153C6}" type="slidenum">
              <a:rPr lang="en-US" smtClean="0"/>
              <a:t>12</a:t>
            </a:fld>
            <a:endParaRPr lang="en-US"/>
          </a:p>
        </p:txBody>
      </p:sp>
    </p:spTree>
    <p:extLst>
      <p:ext uri="{BB962C8B-B14F-4D97-AF65-F5344CB8AC3E}">
        <p14:creationId xmlns:p14="http://schemas.microsoft.com/office/powerpoint/2010/main" val="84540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23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 #3: What is your go-to negotiation style? 1) Accommodating 2) Avoiding 3) Collaborative 4) Competitive 5) Compromising]</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achieve maximum impact, be sure that your negotiation strategy and your redlining strategy are aligned.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Switch between different styles based on the circumstances.</a:t>
            </a:r>
          </a:p>
          <a:p>
            <a:endParaRPr lang="en-US" b="1" dirty="0"/>
          </a:p>
        </p:txBody>
      </p:sp>
      <p:sp>
        <p:nvSpPr>
          <p:cNvPr id="4" name="Slide Number Placeholder 3"/>
          <p:cNvSpPr>
            <a:spLocks noGrp="1"/>
          </p:cNvSpPr>
          <p:nvPr>
            <p:ph type="sldNum" sz="quarter" idx="5"/>
          </p:nvPr>
        </p:nvSpPr>
        <p:spPr/>
        <p:txBody>
          <a:bodyPr/>
          <a:lstStyle/>
          <a:p>
            <a:fld id="{38642D88-0F7B-4238-A1C5-588B956153C6}" type="slidenum">
              <a:rPr lang="en-US" smtClean="0"/>
              <a:t>14</a:t>
            </a:fld>
            <a:endParaRPr lang="en-US"/>
          </a:p>
        </p:txBody>
      </p:sp>
    </p:spTree>
    <p:extLst>
      <p:ext uri="{BB962C8B-B14F-4D97-AF65-F5344CB8AC3E}">
        <p14:creationId xmlns:p14="http://schemas.microsoft.com/office/powerpoint/2010/main" val="120812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600"/>
              </a:spcBef>
              <a:spcAft>
                <a:spcPts val="600"/>
              </a:spcAft>
            </a:pPr>
            <a:r>
              <a:rPr lang="en-US" dirty="0"/>
              <a:t>In order to achieve maximum impact, be sure that your negotiation strategy and your redlining strategy are aligned.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8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600"/>
              </a:spcBef>
              <a:spcAft>
                <a:spcPts val="600"/>
              </a:spcAft>
            </a:pP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57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84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What if I told you that there’s a secret power word that you could use to get the other side to agree with your change? </a:t>
            </a:r>
            <a:r>
              <a:rPr lang="en-US" sz="1800" b="1" dirty="0"/>
              <a:t>[QUESTION: What do you think the secret power word is?]</a:t>
            </a: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[Wait for response…]</a:t>
            </a: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Studies in social psychology have shown that people resist change unless you give them a good enough reason to do something differently. If they don’t know or understand the reason you are asking for the change, they will probably resist making the change. Further studies have shown that using the word because will increase the likelihood of people agreeing with your request.</a:t>
            </a:r>
          </a:p>
        </p:txBody>
      </p:sp>
      <p:sp>
        <p:nvSpPr>
          <p:cNvPr id="4" name="Slide Number Placeholder 3"/>
          <p:cNvSpPr>
            <a:spLocks noGrp="1"/>
          </p:cNvSpPr>
          <p:nvPr>
            <p:ph type="sldNum" sz="quarter" idx="5"/>
          </p:nvPr>
        </p:nvSpPr>
        <p:spPr/>
        <p:txBody>
          <a:bodyPr/>
          <a:lstStyle/>
          <a:p>
            <a:fld id="{F5D874CA-0980-44F7-8F52-C9649FE8AFAE}" type="slidenum">
              <a:rPr lang="en-US" smtClean="0"/>
              <a:t>18</a:t>
            </a:fld>
            <a:endParaRPr lang="en-US"/>
          </a:p>
        </p:txBody>
      </p:sp>
    </p:spTree>
    <p:extLst>
      <p:ext uri="{BB962C8B-B14F-4D97-AF65-F5344CB8AC3E}">
        <p14:creationId xmlns:p14="http://schemas.microsoft.com/office/powerpoint/2010/main" val="145055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600"/>
              </a:spcAft>
            </a:pPr>
            <a:r>
              <a:rPr lang="en-US" sz="1800" spc="-20" dirty="0">
                <a:solidFill>
                  <a:srgbClr val="000000"/>
                </a:solidFill>
                <a:effectLst/>
                <a:latin typeface="Georgia" panose="02040502050405020303" pitchFamily="18" charset="0"/>
                <a:ea typeface="Times New Roman" panose="02020603050405020304" pitchFamily="18" charset="0"/>
              </a:rPr>
              <a:t>There’s a social psychology experiment referred to as the “copy machine experiment,” where subjects were to approach a long line of people waiting to use a busy copy machine on a college campus and ask if they could cut in line. The subjects were given three different scripts to use to make the request. </a:t>
            </a:r>
          </a:p>
          <a:p>
            <a:pPr marL="0" marR="0">
              <a:lnSpc>
                <a:spcPct val="115000"/>
              </a:lnSpc>
              <a:spcBef>
                <a:spcPts val="0"/>
              </a:spcBef>
              <a:spcAft>
                <a:spcPts val="600"/>
              </a:spcAft>
            </a:pPr>
            <a:endParaRPr lang="en-US" sz="1800" dirty="0">
              <a:solidFill>
                <a:srgbClr val="000000"/>
              </a:solidFill>
              <a:effectLst/>
              <a:latin typeface="Georgia" panose="02040502050405020303" pitchFamily="18" charset="0"/>
              <a:ea typeface="Times New Roman" panose="02020603050405020304" pitchFamily="18" charset="0"/>
            </a:endParaRPr>
          </a:p>
          <a:p>
            <a:pPr marL="0" marR="0">
              <a:lnSpc>
                <a:spcPct val="115000"/>
              </a:lnSpc>
              <a:spcBef>
                <a:spcPts val="0"/>
              </a:spcBef>
              <a:spcAft>
                <a:spcPts val="600"/>
              </a:spcAft>
            </a:pPr>
            <a:r>
              <a:rPr lang="en-US" sz="1800" dirty="0">
                <a:solidFill>
                  <a:srgbClr val="000000"/>
                </a:solidFill>
                <a:effectLst/>
                <a:latin typeface="Georgia" panose="02040502050405020303" pitchFamily="18" charset="0"/>
                <a:ea typeface="Times New Roman" panose="02020603050405020304" pitchFamily="18" charset="0"/>
              </a:rPr>
              <a:t>1. “Excuse me, I have 5 pages. May I use the xerox machine?”</a:t>
            </a: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Georgia" panose="02040502050405020303" pitchFamily="18" charset="0"/>
                <a:ea typeface="Times New Roman" panose="02020603050405020304" pitchFamily="18" charset="0"/>
              </a:rPr>
              <a:t>60%</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800" dirty="0">
                <a:solidFill>
                  <a:srgbClr val="000000"/>
                </a:solidFill>
                <a:effectLst/>
                <a:latin typeface="Georgia" panose="02040502050405020303" pitchFamily="18" charset="0"/>
                <a:ea typeface="Times New Roman" panose="02020603050405020304" pitchFamily="18" charset="0"/>
              </a:rPr>
              <a:t>2. “Excuse me, I have 5 pages. May I use the xerox machine, because I have to make copies?”</a:t>
            </a:r>
            <a:r>
              <a:rPr lang="en-US" sz="1800" dirty="0">
                <a:solidFill>
                  <a:schemeClr val="tx1"/>
                </a:solidFill>
                <a:effectLst/>
                <a:latin typeface="Times New Roman" panose="02020603050405020304" pitchFamily="18" charset="0"/>
                <a:ea typeface="Times New Roman" panose="02020603050405020304" pitchFamily="18" charset="0"/>
              </a:rPr>
              <a:t> - </a:t>
            </a:r>
            <a:r>
              <a:rPr lang="en-US" sz="1800" dirty="0">
                <a:solidFill>
                  <a:srgbClr val="000000"/>
                </a:solidFill>
                <a:effectLst/>
                <a:latin typeface="Georgia" panose="02040502050405020303" pitchFamily="18" charset="0"/>
                <a:ea typeface="Times New Roman" panose="02020603050405020304" pitchFamily="18" charset="0"/>
              </a:rPr>
              <a:t>93%</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800" dirty="0">
                <a:solidFill>
                  <a:srgbClr val="000000"/>
                </a:solidFill>
                <a:effectLst/>
                <a:latin typeface="Georgia" panose="02040502050405020303" pitchFamily="18" charset="0"/>
                <a:ea typeface="Times New Roman" panose="02020603050405020304" pitchFamily="18" charset="0"/>
              </a:rPr>
              <a:t>3. “Excuse me, I have 5 pages. May I use the xerox machine, because I’m in a rush?”</a:t>
            </a:r>
            <a:r>
              <a:rPr lang="en-US" sz="1800" dirty="0">
                <a:solidFill>
                  <a:schemeClr val="tx1"/>
                </a:solidFill>
                <a:effectLst/>
                <a:latin typeface="Times New Roman" panose="02020603050405020304" pitchFamily="18" charset="0"/>
                <a:ea typeface="Times New Roman" panose="02020603050405020304" pitchFamily="18" charset="0"/>
              </a:rPr>
              <a:t> - </a:t>
            </a:r>
            <a:r>
              <a:rPr lang="en-US" sz="1800" dirty="0">
                <a:solidFill>
                  <a:srgbClr val="000000"/>
                </a:solidFill>
                <a:effectLst/>
                <a:latin typeface="Georgia" panose="02040502050405020303" pitchFamily="18" charset="0"/>
                <a:ea typeface="Times New Roman" panose="02020603050405020304" pitchFamily="18" charset="0"/>
              </a:rPr>
              <a:t>94%</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600"/>
              </a:spcAft>
            </a:pP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copy machine experiment revealed that: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i="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Using the word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because</a:t>
            </a:r>
            <a:r>
              <a:rPr lang="en-US" sz="1800" i="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when making a request was more powerful than not using the word because. </a:t>
            </a:r>
            <a:endParaRPr lang="en-US" sz="1800" i="1" dirty="0">
              <a:solidFill>
                <a:srgbClr val="000000"/>
              </a:solidFill>
              <a:effectLst/>
              <a:latin typeface="Adobe Garamond Pro"/>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i="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When the stakes are low, the word </a:t>
            </a:r>
            <a:r>
              <a:rPr lang="en-US" sz="1800" i="1"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because</a:t>
            </a:r>
            <a:r>
              <a:rPr lang="en-US" sz="1800" i="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doesn’t have to be followed with a real reason because people tend to be in autopilot mode. Simply hearing the word because is enough to elicit the desired response.</a:t>
            </a:r>
            <a:endParaRPr lang="en-US" sz="1800" i="1" dirty="0">
              <a:solidFill>
                <a:srgbClr val="000000"/>
              </a:solidFill>
              <a:effectLst/>
              <a:latin typeface="Adobe Garamond Pro"/>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effectLst/>
                <a:latin typeface="Georgia" panose="02040502050405020303" pitchFamily="18" charset="0"/>
                <a:ea typeface="Calibri" panose="020F0502020204030204" pitchFamily="34" charset="0"/>
                <a:cs typeface="Times New Roman" panose="02020603050405020304" pitchFamily="18" charset="0"/>
              </a:rPr>
              <a:t>When the stakes are high, the word because needs to be followed by a good reason to get the desired response. According to this study, “Once compliance with the request required a modicum of effort on the subject's part, thoughtful responding seemed to take the place of mindlessness, and the reason now seemed to matter.”</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600"/>
              </a:spcAft>
            </a:pPr>
            <a:endPar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600"/>
              </a:spcAft>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We can infer from these findings that: </a:t>
            </a:r>
            <a:endParaRPr lang="en-US" sz="1800" dirty="0">
              <a:solidFill>
                <a:srgbClr val="000000"/>
              </a:solidFill>
              <a:effectLst/>
              <a:latin typeface="Adobe Garamond Pro"/>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Overall, redlines with explanatory comments are going to result in more acceptances than redlines without explanatory comments. </a:t>
            </a:r>
            <a:endParaRPr lang="en-US" sz="1800" dirty="0">
              <a:solidFill>
                <a:srgbClr val="000000"/>
              </a:solidFill>
              <a:effectLst/>
              <a:latin typeface="Adobe Garamond Pro"/>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Small or minor redlines with a brief explanation, regardless of how good it is, will result in more acceptances than no explanation at all. </a:t>
            </a:r>
            <a:endParaRPr lang="en-US" sz="1800" dirty="0">
              <a:solidFill>
                <a:srgbClr val="000000"/>
              </a:solidFill>
              <a:effectLst/>
              <a:latin typeface="Adobe Garamond Pro"/>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600"/>
              </a:spcAft>
              <a:buFont typeface="Symbol" panose="05050102010706020507" pitchFamily="18" charset="2"/>
              <a:buChar char=""/>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Substantive redlines with good explanations will result in more acceptances than substantive redlines with a poor explanation or no explanation at all.</a:t>
            </a:r>
          </a:p>
          <a:p>
            <a:pPr marL="342900" marR="0" lvl="0" indent="-342900">
              <a:lnSpc>
                <a:spcPct val="115000"/>
              </a:lnSpc>
              <a:spcBef>
                <a:spcPts val="0"/>
              </a:spcBef>
              <a:spcAft>
                <a:spcPts val="600"/>
              </a:spcAft>
              <a:buFont typeface="Symbol" panose="05050102010706020507" pitchFamily="18" charset="2"/>
              <a:buChar char=""/>
            </a:pPr>
            <a:endPar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600"/>
              </a:spcAft>
              <a:buFont typeface="Symbol" panose="05050102010706020507" pitchFamily="18" charset="2"/>
              <a:buNone/>
            </a:pPr>
            <a:r>
              <a:rPr lang="en-US"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POLICY BASED REJECTIONS ARE THE LEAST EFFECTIVE.</a:t>
            </a:r>
            <a:endParaRPr lang="en-US" sz="1800" dirty="0">
              <a:solidFill>
                <a:srgbClr val="000000"/>
              </a:solidFill>
              <a:effectLst/>
              <a:latin typeface="Adobe Garamond Pro"/>
              <a:ea typeface="Times New Roman" panose="02020603050405020304" pitchFamily="18" charset="0"/>
              <a:cs typeface="Times New Roman" panose="02020603050405020304" pitchFamily="18" charset="0"/>
            </a:endParaRPr>
          </a:p>
          <a:p>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r>
              <a:rPr lang="en-US" sz="1800" dirty="0">
                <a:effectLst/>
                <a:latin typeface="Georgia" panose="02040502050405020303" pitchFamily="18" charset="0"/>
                <a:ea typeface="Calibri" panose="020F0502020204030204" pitchFamily="34" charset="0"/>
                <a:cs typeface="Times New Roman" panose="02020603050405020304" pitchFamily="18" charset="0"/>
              </a:rPr>
              <a:t>The key takeaway is that you want to make it effortless for the other side to accept your proposed changes. If they have to think about it, give them a good reason to agree with you.</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19</a:t>
            </a:fld>
            <a:endParaRPr lang="en-US"/>
          </a:p>
        </p:txBody>
      </p:sp>
    </p:spTree>
    <p:extLst>
      <p:ext uri="{BB962C8B-B14F-4D97-AF65-F5344CB8AC3E}">
        <p14:creationId xmlns:p14="http://schemas.microsoft.com/office/powerpoint/2010/main" val="2677859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20</a:t>
            </a:fld>
            <a:endParaRPr lang="en-US"/>
          </a:p>
        </p:txBody>
      </p:sp>
    </p:spTree>
    <p:extLst>
      <p:ext uri="{BB962C8B-B14F-4D97-AF65-F5344CB8AC3E}">
        <p14:creationId xmlns:p14="http://schemas.microsoft.com/office/powerpoint/2010/main" val="124902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of the challenges is that 79% of contracts professionals learn how to redline contract on the job. Not in school or a formal training program. Not in law school, not in a formal training program, and not from a mentor or boss. That means, most of us redline in a different way and each of us think we’re doing it the right way.</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lack of uniformity </a:t>
            </a:r>
            <a:r>
              <a:rPr lang="en-US" sz="1200" dirty="0">
                <a:effectLst/>
                <a:latin typeface="Calibri" panose="020F0502020204030204" pitchFamily="34" charset="0"/>
                <a:ea typeface="Calibri" panose="020F0502020204030204" pitchFamily="34" charset="0"/>
                <a:cs typeface="Times New Roman" panose="02020603050405020304" pitchFamily="18" charset="0"/>
              </a:rPr>
              <a:t>within the redlining process creates many problems across the overall contracting lifecycle. Like too many back and forth emails, disruptions to the natural flow of the negotiation, and a lack of clarity to the overall contract negotiation process. It also slows down the rate at which contracts professionals learn how to master contracts. I estimate that it usually takes someone who works with contracts about 10 to 15 years to see themselves as a contracts experts, which is about as long as it takes to become a surgeon.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here is this skill that we all use every single day, but we each learned how to do it a different way, and many of us are still learning, practicing, testing our skills out while on the job. Like testing out new features in production mode. That can be scary, right?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here’s the question that I’m going to answer for you today.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can we build both the skills and the confidence needed to successfully redline and negotiate complex clauses?</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In this presentation, my co-presenters and I are going to share ten power tips that will help you better prepare for the live negotiation and set you up for success the next time you’re discussing a complex clause.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My goal by the end of this presentation is that you’ll have actionable tips you can apply to your work today and that you’ll feel more empowered to engage in a live negotiation. Because the best way to reach agreement on a complex clause is to talk about it live with the other party.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So how can we get there and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[POLL #2 – Have you ever taken a course on negotiation skills? A) Yes B) No]</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3</a:t>
            </a:fld>
            <a:endParaRPr lang="en-US"/>
          </a:p>
        </p:txBody>
      </p:sp>
    </p:spTree>
    <p:extLst>
      <p:ext uri="{BB962C8B-B14F-4D97-AF65-F5344CB8AC3E}">
        <p14:creationId xmlns:p14="http://schemas.microsoft.com/office/powerpoint/2010/main" val="227822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Always use comments with complex clauses.</a:t>
            </a:r>
          </a:p>
          <a:p>
            <a:pPr marL="171450" indent="-171450">
              <a:buFont typeface="Arial" panose="020B0604020202020204" pitchFamily="34" charset="0"/>
              <a:buChar char="•"/>
            </a:pPr>
            <a:r>
              <a:rPr lang="en-US" dirty="0"/>
              <a:t>Provide a high-level overview via email.</a:t>
            </a:r>
          </a:p>
          <a:p>
            <a:pPr marL="171450" indent="-171450">
              <a:buFont typeface="Arial" panose="020B0604020202020204" pitchFamily="34" charset="0"/>
              <a:buChar char="•"/>
            </a:pPr>
            <a:r>
              <a:rPr lang="en-US" dirty="0"/>
              <a:t>Be clear about WHY these changes are important to you.</a:t>
            </a:r>
          </a:p>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21</a:t>
            </a:fld>
            <a:endParaRPr lang="en-US"/>
          </a:p>
        </p:txBody>
      </p:sp>
    </p:spTree>
    <p:extLst>
      <p:ext uri="{BB962C8B-B14F-4D97-AF65-F5344CB8AC3E}">
        <p14:creationId xmlns:p14="http://schemas.microsoft.com/office/powerpoint/2010/main" val="1997640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lawyers are used to seeing footnotes, use margin comments where it makes sense. In-house clients would prefer this format.</a:t>
            </a:r>
          </a:p>
        </p:txBody>
      </p:sp>
      <p:sp>
        <p:nvSpPr>
          <p:cNvPr id="4" name="Slide Number Placeholder 3"/>
          <p:cNvSpPr>
            <a:spLocks noGrp="1"/>
          </p:cNvSpPr>
          <p:nvPr>
            <p:ph type="sldNum" sz="quarter" idx="5"/>
          </p:nvPr>
        </p:nvSpPr>
        <p:spPr/>
        <p:txBody>
          <a:bodyPr/>
          <a:lstStyle/>
          <a:p>
            <a:fld id="{F5D874CA-0980-44F7-8F52-C9649FE8AFAE}" type="slidenum">
              <a:rPr lang="en-US" smtClean="0"/>
              <a:t>22</a:t>
            </a:fld>
            <a:endParaRPr lang="en-US"/>
          </a:p>
        </p:txBody>
      </p:sp>
    </p:spTree>
    <p:extLst>
      <p:ext uri="{BB962C8B-B14F-4D97-AF65-F5344CB8AC3E}">
        <p14:creationId xmlns:p14="http://schemas.microsoft.com/office/powerpoint/2010/main" val="780093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Match the defined terms and structure of the template you’re using</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Don’t request/demand a change, propose the language that goes with your request</a:t>
            </a:r>
          </a:p>
          <a:p>
            <a:pPr marL="171450" marR="0" lvl="0" indent="-171450" algn="l" defTabSz="914400" rtl="0" eaLnBrk="1" fontAlgn="auto" latinLnBrk="0" hangingPunct="1">
              <a:lnSpc>
                <a:spcPct val="107000"/>
              </a:lnSpc>
              <a:spcBef>
                <a:spcPts val="0"/>
              </a:spcBef>
              <a:spcAft>
                <a:spcPts val="800"/>
              </a:spcAft>
              <a:buClrTx/>
              <a:buSzTx/>
              <a:buFontTx/>
              <a:buChar char="-"/>
              <a:tabLst/>
              <a:defRPr/>
            </a:pPr>
            <a:r>
              <a:rPr lang="en-US" dirty="0"/>
              <a:t>Focus on the important edits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62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rPr>
              <a:t>The more successful your internal negotiation is, the more successful your external negotiation will be.</a:t>
            </a:r>
          </a:p>
          <a:p>
            <a:endParaRPr lang="en-US" dirty="0"/>
          </a:p>
          <a:p>
            <a:r>
              <a:rPr lang="en-US" dirty="0"/>
              <a:t>After all, the internal negotiation is the most important preparation you can do for the external negotiation. </a:t>
            </a:r>
          </a:p>
          <a:p>
            <a:r>
              <a:rPr lang="en-US" dirty="0"/>
              <a:t>And that’s because one of the underlying factors of having a successful negotiation is the amount of time spent preparing for it. </a:t>
            </a:r>
          </a:p>
          <a:p>
            <a:br>
              <a:rPr lang="en-US" dirty="0"/>
            </a:br>
            <a:r>
              <a:rPr lang="en-US" dirty="0"/>
              <a:t>In my redlining gone wrong example at the beginning, the vendor’s sales rep and in-house attorney were clearly misaligned. It was obvious they didn’t have a chance to discuss the matter before the call. When the in-house attorney threatened to lower our renewal period from 3 years to 1 year, only 2 days before quarter-end, the sales rep’s face completely changed. He was not expecting to lose 2/3 of his commission just like that. </a:t>
            </a:r>
          </a:p>
          <a:p>
            <a:endParaRPr lang="en-US" dirty="0"/>
          </a:p>
          <a:p>
            <a:r>
              <a:rPr lang="en-US" dirty="0"/>
              <a:t>Being misaligned with your client makes your negotiation vulnerable to interception. As soon as I noticed they were not aligned, I directed my negotiation to the sales rep. I asked him, “Are you sure you’re willing to give up a guaranteed $200k for an unlikely early termination? Of course the sales rep wasn’t willing to give up his commission for the in-house attorney’s mistake. Now the sales rep was on our side, and pushed his own in-house attorney to close the deal with a 3-year renewal period.</a:t>
            </a:r>
          </a:p>
          <a:p>
            <a:endParaRPr lang="en-US" dirty="0"/>
          </a:p>
          <a:p>
            <a:r>
              <a:rPr lang="en-US" dirty="0"/>
              <a:t>Had the vendor used internal redlines, they would have been more prepared for the negotiation call.</a:t>
            </a:r>
          </a:p>
          <a:p>
            <a:endParaRPr lang="en-US" dirty="0"/>
          </a:p>
          <a:p>
            <a:r>
              <a:rPr lang="en-US" dirty="0"/>
              <a:t>After all, as in-house counsel, we are reviewing contracts for goods and services that our business clients want to sell or purchase. Sure, we might be procuring legal services once in a while and be both the client and the counsel, but in most cases, we are the counsel. We offer advice so that our business clients can make informed decisions. So if we NEED our internal client in order to finalize the contract, then we NEED to involve them and align with them throughout the contract review and negotiation process. </a:t>
            </a:r>
          </a:p>
          <a:p>
            <a:endParaRPr lang="en-US" dirty="0"/>
          </a:p>
          <a:p>
            <a:r>
              <a:rPr lang="en-US" dirty="0"/>
              <a:t>When you have an internal client and multiple internal approvers or stakeholders to run clauses and terms by, the internal negotiation process can quickly become disorganized and difficult to track. Back in the day, I would manage internal negotiations through in-person meetings. Or send lengthy emails copy/pasting clauses from the contract that I wanted my internal client to review. Most of the time, my internal clients would reach out saying “what does this all mean” or “do I really need to read all of this?” or “can you just highlight the important parts for me.”</a:t>
            </a:r>
            <a:br>
              <a:rPr lang="en-US" dirty="0"/>
            </a:br>
            <a:endParaRPr lang="en-US" dirty="0"/>
          </a:p>
          <a:p>
            <a:r>
              <a:rPr lang="en-US" dirty="0"/>
              <a:t>Those methods were not efficient because they relied on the client to understand legalese, to have enough time to read the whole contract and translate it for themselves, and it made them feel overwhelmed. Leading to shut down, frustration, and delayed feedback.</a:t>
            </a:r>
          </a:p>
          <a:p>
            <a:endParaRPr lang="en-US" dirty="0"/>
          </a:p>
          <a:p>
            <a:r>
              <a:rPr lang="en-US" dirty="0"/>
              <a:t>How can we run internal negotiations more smoothly and engage our client’s participation? By using Internal redlines.</a:t>
            </a:r>
          </a:p>
          <a:p>
            <a:endParaRPr lang="en-US" dirty="0"/>
          </a:p>
          <a:p>
            <a:pPr marL="171450" indent="-171450" algn="l">
              <a:buFontTx/>
              <a:buChar char="-"/>
            </a:pPr>
            <a:endParaRPr lang="en-US"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38642D88-0F7B-4238-A1C5-588B956153C6}" type="slidenum">
              <a:rPr lang="en-US" smtClean="0"/>
              <a:t>24</a:t>
            </a:fld>
            <a:endParaRPr lang="en-US"/>
          </a:p>
        </p:txBody>
      </p:sp>
    </p:spTree>
    <p:extLst>
      <p:ext uri="{BB962C8B-B14F-4D97-AF65-F5344CB8AC3E}">
        <p14:creationId xmlns:p14="http://schemas.microsoft.com/office/powerpoint/2010/main" val="3700600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j-lt"/>
              </a:rPr>
              <a:t>The more successful your internal negotiation is, the more successful your external negotiation will be.</a:t>
            </a:r>
          </a:p>
          <a:p>
            <a:endParaRPr lang="en-US" dirty="0"/>
          </a:p>
          <a:p>
            <a:r>
              <a:rPr lang="en-US" dirty="0"/>
              <a:t>After all, the internal negotiation is the most important preparation you can do for the external negotiation. </a:t>
            </a:r>
          </a:p>
          <a:p>
            <a:r>
              <a:rPr lang="en-US" dirty="0"/>
              <a:t>And that’s because one of the underlying factors of having a successful negotiation is the amount of time spent preparing for it. </a:t>
            </a:r>
          </a:p>
          <a:p>
            <a:br>
              <a:rPr lang="en-US" dirty="0"/>
            </a:br>
            <a:r>
              <a:rPr lang="en-US" dirty="0"/>
              <a:t>In my redlining gone wrong example at the beginning, the vendor’s sales rep and in-house attorney were clearly misaligned. It was obvious they didn’t have a chance to discuss the matter before the call. When the in-house attorney threatened to lower our renewal period from 3 years to 1 year, only 2 days before quarter-end, the sales rep’s face completely changed. He was not expecting to lose 2/3 of his commission just like that. </a:t>
            </a:r>
          </a:p>
          <a:p>
            <a:endParaRPr lang="en-US" dirty="0"/>
          </a:p>
          <a:p>
            <a:r>
              <a:rPr lang="en-US" dirty="0"/>
              <a:t>Being misaligned with your client makes your negotiation vulnerable to interception. As soon as I noticed they were not aligned, I directed my negotiation to the sales rep. I asked him, “Are you sure you’re willing to give up a guaranteed $200k for an unlikely early termination? Of course the sales rep wasn’t willing to give up his commission for the in-house attorney’s mistake. Now the sales rep was on our side, and pushed his own in-house attorney to close the deal with a 3-year renewal period.</a:t>
            </a:r>
          </a:p>
          <a:p>
            <a:endParaRPr lang="en-US" dirty="0"/>
          </a:p>
          <a:p>
            <a:r>
              <a:rPr lang="en-US" dirty="0"/>
              <a:t>Had the vendor used internal redlines, they would have been more prepared for the negotiation call.</a:t>
            </a:r>
          </a:p>
          <a:p>
            <a:endParaRPr lang="en-US" dirty="0"/>
          </a:p>
          <a:p>
            <a:r>
              <a:rPr lang="en-US" dirty="0"/>
              <a:t>After all, as in-house counsel, we are reviewing contracts for goods and services that our business clients want to sell or purchase. Sure, we might be procuring legal services once in a while and be both the client and the counsel, but in most cases, we are the counsel. We offer advice so that our business clients can make informed decisions. So if we NEED our internal client in order to finalize the contract, then we NEED to involve them and align with them throughout the contract review and negotiation process. </a:t>
            </a:r>
          </a:p>
          <a:p>
            <a:endParaRPr lang="en-US" dirty="0"/>
          </a:p>
          <a:p>
            <a:r>
              <a:rPr lang="en-US" dirty="0"/>
              <a:t>When you have an internal client and multiple internal approvers or stakeholders to run clauses and terms by, the internal negotiation process can quickly become disorganized and difficult to track. Back in the day, I would manage internal negotiations through in-person meetings. Or send lengthy emails copy/pasting clauses from the contract that I wanted my internal client to review. Most of the time, my internal clients would reach out saying “what does this all mean” or “do I really need to read all of this?” or “can you just highlight the important parts for me.”</a:t>
            </a:r>
            <a:br>
              <a:rPr lang="en-US" dirty="0"/>
            </a:br>
            <a:endParaRPr lang="en-US" dirty="0"/>
          </a:p>
          <a:p>
            <a:r>
              <a:rPr lang="en-US" dirty="0"/>
              <a:t>Those methods were not efficient because they relied on the client to understand legalese, to have enough time to read the whole contract and translate it for themselves, and it made them feel overwhelmed. Leading to shut down, frustration, and delayed feedback.</a:t>
            </a:r>
          </a:p>
          <a:p>
            <a:endParaRPr lang="en-US" dirty="0"/>
          </a:p>
          <a:p>
            <a:r>
              <a:rPr lang="en-US" dirty="0"/>
              <a:t>How can we run internal negotiations more smoothly and engage our client’s participation? By using Internal redlines.</a:t>
            </a:r>
          </a:p>
          <a:p>
            <a:endParaRPr lang="en-US" dirty="0"/>
          </a:p>
          <a:p>
            <a:pPr marL="171450" indent="-171450" algn="l">
              <a:buFontTx/>
              <a:buChar char="-"/>
            </a:pPr>
            <a:endParaRPr lang="en-US"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38642D88-0F7B-4238-A1C5-588B956153C6}" type="slidenum">
              <a:rPr lang="en-US" smtClean="0"/>
              <a:t>25</a:t>
            </a:fld>
            <a:endParaRPr lang="en-US"/>
          </a:p>
        </p:txBody>
      </p:sp>
    </p:spTree>
    <p:extLst>
      <p:ext uri="{BB962C8B-B14F-4D97-AF65-F5344CB8AC3E}">
        <p14:creationId xmlns:p14="http://schemas.microsoft.com/office/powerpoint/2010/main" val="1759392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beauty of using a color-coding method is that it makes it easier and faster to visually filter the internal redlines out before sharing the version with the other side. </a:t>
            </a:r>
          </a:p>
          <a:p>
            <a:pPr marL="0" marR="0" algn="just">
              <a:lnSpc>
                <a:spcPct val="115000"/>
              </a:lnSpc>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In addition, business folks love it! Whenever I have used this method to engage my clients, they have appreciated the clear direction and specific set of requests. Being clear with your asks and respectful of their time will help build internal trust. Plus, by using internal redlines instead of email, your internal clients will have all the information needed (e.g., specific language references) in one place. They (and you) won’t have to toggle back and forth between emails and contracts to recall the internal discussion.</a:t>
            </a:r>
          </a:p>
          <a:p>
            <a:pPr marL="0" marR="0" algn="just">
              <a:lnSpc>
                <a:spcPct val="115000"/>
              </a:lnSpc>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 are redlining in Word, you can simply highlight comments to indicate which audience the comment is intended for. This way, you can have collaborative discussions with your internal clients through the comment and reply function instead of having to go back and forth via email. </a:t>
            </a:r>
          </a:p>
          <a:p>
            <a:pPr marL="0" marR="0" algn="just">
              <a:lnSpc>
                <a:spcPct val="115000"/>
              </a:lnSpc>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 are using another redlining software, there will likely be a similar feature available. Some CLM providers automate this function by offering live collaboration platforms in which you can tag internal and external parties, and even hide the internal view from the external parties while working on one draft.  Jerry Levine from ContractPodAi is going to show us how to collaborate with internal parties using their native platform.</a:t>
            </a:r>
          </a:p>
          <a:p>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You can apply these concepts to any redlining tool you use.</a:t>
            </a:r>
          </a:p>
          <a:p>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 was so excited when I learned about this color-coding method from a colleague of mine a few years ago. It helps us do exactly what our internal clients want us to do, highlight the relevant parts of the agreement that they need to review so they can skip over all the rest. </a:t>
            </a:r>
          </a:p>
          <a:p>
            <a:pPr marL="0" marR="0" algn="just">
              <a:lnSpc>
                <a:spcPct val="115000"/>
              </a:lnSpc>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In addition, business folks love it! They appreciate the clear direction and specific set of requests. Being clear with your asks and respectful of their time will help build internal trust. Plus, by using internal redlines instead of email, your internal clients will have all the information needed (e.g., specific language references) in one place. They (and you) won’t have to toggle back and forth between emails and contracts to recall the internal discussion.</a:t>
            </a:r>
          </a:p>
          <a:p>
            <a:pPr marL="0" marR="0" algn="just">
              <a:lnSpc>
                <a:spcPct val="115000"/>
              </a:lnSpc>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 are redlining in Word, you can simply highlight comments to indicate which audience the comment is intended for. This way, you can have collaborative discussions with your internal clients through the comment and reply function instead of having to go back and forth via email. The beauty of using a color-coding method is that it makes it easier and faster to visually filter the internal redlines out before sharing the version with the other side. </a:t>
            </a:r>
          </a:p>
          <a:p>
            <a:pPr marL="0" marR="0" lvl="0" indent="0" algn="just" defTabSz="914400" rtl="0" eaLnBrk="1" fontAlgn="auto" latinLnBrk="0" hangingPunct="1">
              <a:lnSpc>
                <a:spcPct val="115000"/>
              </a:lnSpc>
              <a:spcBef>
                <a:spcPts val="0"/>
              </a:spcBef>
              <a:spcAft>
                <a:spcPts val="60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600"/>
              </a:spcAft>
              <a:buClrTx/>
              <a:buSzTx/>
              <a:buFontTx/>
              <a:buNone/>
              <a:tabLst/>
              <a:defRPr/>
            </a:pPr>
            <a:r>
              <a:rPr lang="en-US" sz="1200" dirty="0"/>
              <a:t>In Partner Track, Murphy and Ingrid were reviewing the agreement in person together. That type of joint in-person review is extremely rare. Had one of them been at home or each of them been sitting in their own office, they probably would’ve told each through a phone call, IM, or email. Or, more ideally, via internal redlines. They could have shared those internal redlines with the managing partner and their client, Sun Corp. To make it more dramatic, like they do in TV shows, the attorneys called opposing counsel without running it by anyone else. But we know that internal collaboration and alignment is key. If Ingrid and Murphy had used internal redlines, here’s what I imagine they would have looked like.</a:t>
            </a:r>
          </a:p>
          <a:p>
            <a:pPr marL="0" marR="0" lvl="0" indent="0" algn="just" defTabSz="914400" rtl="0" eaLnBrk="1" fontAlgn="auto" latinLnBrk="0" hangingPunct="1">
              <a:lnSpc>
                <a:spcPct val="115000"/>
              </a:lnSpc>
              <a:spcBef>
                <a:spcPts val="0"/>
              </a:spcBef>
              <a:spcAft>
                <a:spcPts val="60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l">
              <a:buFontTx/>
              <a:buChar char="-"/>
            </a:pPr>
            <a:endParaRPr lang="en-US"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38642D88-0F7B-4238-A1C5-588B956153C6}" type="slidenum">
              <a:rPr lang="en-US" smtClean="0"/>
              <a:t>26</a:t>
            </a:fld>
            <a:endParaRPr lang="en-US"/>
          </a:p>
        </p:txBody>
      </p:sp>
    </p:spTree>
    <p:extLst>
      <p:ext uri="{BB962C8B-B14F-4D97-AF65-F5344CB8AC3E}">
        <p14:creationId xmlns:p14="http://schemas.microsoft.com/office/powerpoint/2010/main" val="1621810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Mixing up redlines not only causes confusion, but it also risks sharing information or strategies that otherwise would have provided a competitive advantage in the negotiation. Or worse, accidentally disclosing confidential or privileged communications. Make sure you clearly distinguish between external and internal redlines to avoid accidentally sending internal redlines to external parties.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algn="l">
              <a:buFont typeface="+mj-lt"/>
              <a:buAutoNum type="arabicPeriod"/>
            </a:pPr>
            <a:r>
              <a:rPr lang="en-US" b="0" i="0" dirty="0">
                <a:solidFill>
                  <a:srgbClr val="374151"/>
                </a:solidFill>
                <a:effectLst/>
                <a:latin typeface="Söhne"/>
              </a:rPr>
              <a:t>Clearly define the scope of the attorney-client relationship: Before the negotiation begins, make sure that all parties involved understand that the communication between the attorney and the client is privileged. This includes defining the scope of the attorney's representation and what information will be kept confidential.</a:t>
            </a:r>
          </a:p>
          <a:p>
            <a:pPr algn="l">
              <a:buFont typeface="+mj-lt"/>
              <a:buAutoNum type="arabicPeriod"/>
            </a:pPr>
            <a:r>
              <a:rPr lang="en-US" b="0" i="0" dirty="0">
                <a:solidFill>
                  <a:srgbClr val="374151"/>
                </a:solidFill>
                <a:effectLst/>
                <a:latin typeface="Söhne"/>
              </a:rPr>
              <a:t>Limit the disclosure of privileged information: During the negotiation, the attorney should be careful not to disclose any privileged information that is not necessary for the negotiation. This can be achieved by carefully considering what information is relevant to the negotiation and limiting discussions to those topics.</a:t>
            </a:r>
          </a:p>
          <a:p>
            <a:pPr algn="l">
              <a:buFont typeface="+mj-lt"/>
              <a:buAutoNum type="arabicPeriod"/>
            </a:pPr>
            <a:r>
              <a:rPr lang="en-US" b="0" i="0" dirty="0">
                <a:solidFill>
                  <a:srgbClr val="374151"/>
                </a:solidFill>
                <a:effectLst/>
                <a:latin typeface="Söhne"/>
              </a:rPr>
              <a:t>Use caution when communicating with third parties: Be mindful of any third parties that may be involved in the negotiation, such as opposing counsel or other representatives. Communications with these parties could potentially waive the attorney-client privilege, so be sure to limit the disclosure of privileged information.</a:t>
            </a:r>
          </a:p>
          <a:p>
            <a:pPr algn="l">
              <a:buFont typeface="+mj-lt"/>
              <a:buAutoNum type="arabicPeriod"/>
            </a:pPr>
            <a:r>
              <a:rPr lang="en-US" b="0" i="0" dirty="0">
                <a:solidFill>
                  <a:srgbClr val="374151"/>
                </a:solidFill>
                <a:effectLst/>
                <a:latin typeface="Söhne"/>
              </a:rPr>
              <a:t>Label privileged communications: Label all written communications, such as emails or letters, as "privileged and confidential" to ensure that the recipients understand the confidential nature of the information.</a:t>
            </a:r>
          </a:p>
          <a:p>
            <a:pPr algn="l">
              <a:buFont typeface="+mj-lt"/>
              <a:buAutoNum type="arabicPeriod"/>
            </a:pPr>
            <a:r>
              <a:rPr lang="en-US" b="0" i="0" dirty="0">
                <a:solidFill>
                  <a:srgbClr val="374151"/>
                </a:solidFill>
                <a:effectLst/>
                <a:latin typeface="Söhne"/>
              </a:rPr>
              <a:t>Keep privileged information separate: Keep privileged information separate from other materials related to the negotiation, and limit access to the privileged information to only those who need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References: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Tekni-Plex, Inc. v. Meyner &amp; Landis, 89 N.Y.2d 123 (N.Y. 1996).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27</a:t>
            </a:fld>
            <a:endParaRPr lang="en-US"/>
          </a:p>
        </p:txBody>
      </p:sp>
    </p:spTree>
    <p:extLst>
      <p:ext uri="{BB962C8B-B14F-4D97-AF65-F5344CB8AC3E}">
        <p14:creationId xmlns:p14="http://schemas.microsoft.com/office/powerpoint/2010/main" val="1466117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r>
              <a:rPr lang="en-US" dirty="0"/>
              <a:t>Here is an example redline incorporating each of these concepts.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anose="00000500000000000000" pitchFamily="2" charset="0"/>
                <a:ea typeface="Calibri" panose="020F0502020204030204" pitchFamily="34" charset="0"/>
                <a:cs typeface="Times New Roman" panose="02020603050405020304" pitchFamily="18" charset="0"/>
              </a:rPr>
              <a:t>In this scenario, Party A is a corporate client looking to host a holiday event for their leadership team at Party B’s Brazilian steakhouse. They decide to use </a:t>
            </a:r>
            <a:r>
              <a:rPr lang="en-US" sz="1200" dirty="0">
                <a:effectLst/>
                <a:latin typeface="Montserrat" panose="00000500000000000000" pitchFamily="2" charset="0"/>
                <a:ea typeface="Calibri" panose="020F0502020204030204" pitchFamily="34" charset="0"/>
                <a:cs typeface="Times New Roman" panose="02020603050405020304" pitchFamily="18" charset="0"/>
              </a:rPr>
              <a:t>Party B’s Event Agreement template as the starting point. Party A begins the redlining process.</a:t>
            </a:r>
            <a:endParaRPr lang="en-US" sz="1200"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ontserrat" panose="00000500000000000000" pitchFamily="2" charset="0"/>
            </a:endParaRPr>
          </a:p>
          <a:p>
            <a:endParaRPr lang="en-US" dirty="0"/>
          </a:p>
        </p:txBody>
      </p:sp>
    </p:spTree>
    <p:extLst>
      <p:ext uri="{BB962C8B-B14F-4D97-AF65-F5344CB8AC3E}">
        <p14:creationId xmlns:p14="http://schemas.microsoft.com/office/powerpoint/2010/main" val="2774136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latin typeface="Montserrat" panose="00000500000000000000" pitchFamily="2" charset="0"/>
                <a:ea typeface="Calibri" panose="020F0502020204030204" pitchFamily="34" charset="0"/>
                <a:cs typeface="Times New Roman" panose="02020603050405020304" pitchFamily="18" charset="0"/>
              </a:rPr>
              <a:t>Step 2: </a:t>
            </a:r>
            <a:r>
              <a:rPr lang="en-US" sz="1200" b="0" u="none" dirty="0">
                <a:effectLst/>
                <a:latin typeface="Montserrat" panose="00000500000000000000" pitchFamily="2" charset="0"/>
                <a:ea typeface="Calibri" panose="020F0502020204030204" pitchFamily="34" charset="0"/>
                <a:cs typeface="Times New Roman" panose="02020603050405020304" pitchFamily="18" charset="0"/>
              </a:rPr>
              <a:t>Party A reviews and sends internal redlines to IBC to gain better understanding of commercial terms &amp; business risks.</a:t>
            </a:r>
          </a:p>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29</a:t>
            </a:fld>
            <a:endParaRPr lang="en-US"/>
          </a:p>
        </p:txBody>
      </p:sp>
    </p:spTree>
    <p:extLst>
      <p:ext uri="{BB962C8B-B14F-4D97-AF65-F5344CB8AC3E}">
        <p14:creationId xmlns:p14="http://schemas.microsoft.com/office/powerpoint/2010/main" val="1339805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latin typeface="Montserrat" panose="00000500000000000000" pitchFamily="2" charset="0"/>
                <a:ea typeface="Calibri" panose="020F0502020204030204" pitchFamily="34" charset="0"/>
                <a:cs typeface="Times New Roman" panose="02020603050405020304" pitchFamily="18" charset="0"/>
              </a:rPr>
              <a:t>Step 3: </a:t>
            </a:r>
            <a:r>
              <a:rPr lang="en-US" sz="1200" b="0" u="none" dirty="0">
                <a:effectLst/>
                <a:latin typeface="Montserrat" panose="00000500000000000000" pitchFamily="2" charset="0"/>
                <a:ea typeface="Calibri" panose="020F0502020204030204" pitchFamily="34" charset="0"/>
                <a:cs typeface="Times New Roman" panose="02020603050405020304" pitchFamily="18" charset="0"/>
              </a:rPr>
              <a:t>Party A incorporates input from IBC into first set of external redlines using explanatory comments to justify the proposed redlines.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a:effectLst/>
              <a:latin typeface="Montserrat" panose="00000500000000000000"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dirty="0">
                <a:effectLst/>
                <a:latin typeface="Montserrat" panose="00000500000000000000" pitchFamily="2" charset="0"/>
                <a:ea typeface="Calibri" panose="020F0502020204030204" pitchFamily="34" charset="0"/>
                <a:cs typeface="Times New Roman" panose="02020603050405020304" pitchFamily="18" charset="0"/>
              </a:rPr>
              <a:t>x3 animations</a:t>
            </a:r>
          </a:p>
          <a:p>
            <a:endParaRPr lang="en-US" dirty="0"/>
          </a:p>
        </p:txBody>
      </p:sp>
      <p:sp>
        <p:nvSpPr>
          <p:cNvPr id="4" name="Slide Number Placeholder 3"/>
          <p:cNvSpPr>
            <a:spLocks noGrp="1"/>
          </p:cNvSpPr>
          <p:nvPr>
            <p:ph type="sldNum" sz="quarter" idx="5"/>
          </p:nvPr>
        </p:nvSpPr>
        <p:spPr/>
        <p:txBody>
          <a:bodyPr/>
          <a:lstStyle/>
          <a:p>
            <a:fld id="{F5D874CA-0980-44F7-8F52-C9649FE8AFAE}" type="slidenum">
              <a:rPr lang="en-US" smtClean="0"/>
              <a:t>30</a:t>
            </a:fld>
            <a:endParaRPr lang="en-US"/>
          </a:p>
        </p:txBody>
      </p:sp>
    </p:spTree>
    <p:extLst>
      <p:ext uri="{BB962C8B-B14F-4D97-AF65-F5344CB8AC3E}">
        <p14:creationId xmlns:p14="http://schemas.microsoft.com/office/powerpoint/2010/main" val="10084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a:t>
            </a:fld>
            <a:endParaRPr lang="en-US"/>
          </a:p>
        </p:txBody>
      </p:sp>
    </p:spTree>
    <p:extLst>
      <p:ext uri="{BB962C8B-B14F-4D97-AF65-F5344CB8AC3E}">
        <p14:creationId xmlns:p14="http://schemas.microsoft.com/office/powerpoint/2010/main" val="3036235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effectLst/>
                <a:latin typeface="Montserrat" panose="00000500000000000000" pitchFamily="2" charset="0"/>
                <a:ea typeface="Calibri" panose="020F0502020204030204" pitchFamily="34" charset="0"/>
                <a:cs typeface="Times New Roman" panose="02020603050405020304" pitchFamily="18" charset="0"/>
              </a:rPr>
              <a:t>Step 4: Party B reviews and responds to Party A’s redlines within the comments. </a:t>
            </a:r>
          </a:p>
          <a:p>
            <a:endParaRPr lang="en-US" dirty="0"/>
          </a:p>
          <a:p>
            <a:r>
              <a:rPr lang="en-US" b="1" dirty="0"/>
              <a:t>x3 animations.</a:t>
            </a:r>
          </a:p>
        </p:txBody>
      </p:sp>
      <p:sp>
        <p:nvSpPr>
          <p:cNvPr id="4" name="Slide Number Placeholder 3"/>
          <p:cNvSpPr>
            <a:spLocks noGrp="1"/>
          </p:cNvSpPr>
          <p:nvPr>
            <p:ph type="sldNum" sz="quarter" idx="5"/>
          </p:nvPr>
        </p:nvSpPr>
        <p:spPr/>
        <p:txBody>
          <a:bodyPr/>
          <a:lstStyle/>
          <a:p>
            <a:fld id="{F5D874CA-0980-44F7-8F52-C9649FE8AFAE}" type="slidenum">
              <a:rPr lang="en-US" smtClean="0"/>
              <a:t>31</a:t>
            </a:fld>
            <a:endParaRPr lang="en-US"/>
          </a:p>
        </p:txBody>
      </p:sp>
    </p:spTree>
    <p:extLst>
      <p:ext uri="{BB962C8B-B14F-4D97-AF65-F5344CB8AC3E}">
        <p14:creationId xmlns:p14="http://schemas.microsoft.com/office/powerpoint/2010/main" val="1182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1" dirty="0"/>
              <a:t>[Poll #4 – How many email exchanges do you usually have before you get on a call? A) 1 B) 2 C) 3 or more D) I try to avoid as much as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093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contract review process is initiated via email. And it is usually completed via email. But during the negotiation phase, you should take advantage of the various communication modes offered to us. Sticking with email for too long can slow down the negotiation process. On the other hand, spending a week trying to schedule a call with a large group will also cause unnecessary delay. Use the mode of communication that will help drive the negotiation forward.</a:t>
            </a: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I’m located in Los Angeles and I recently negotiated a SaaS Agreement with a counterparty who’s located in Italy.</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We went through at least three email exchanges where very little progress was being made. My client wanted to sign the agreement by the end of Q3. So I asked my counterparty if we could schedule a video call to discuss the open items and they agreed. I opted for a video call instead of a voice-only call because I could sense a language gap and I knew that being able to see one another’s body language was going to help bridge that gap. You can opt to use a phone call, virtual call, video call, or (if feasible) an in person meeting. So many options at your fingertips aside from just email. </a:t>
            </a: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At the beginning of my video chat with my Italian counterparty, I told them how much I loved Italy and excitedly shared a few Italian words I knew. They told me how they’ve always dreamed of coming to Los Angeles. When we got to talking about the contract, I shared my latest redlines on the screen and began explaining our position on some of the major open items. We quickly realized that we agreed on many of points, it just took some conversation and explanation to get there. Meeting on a video conference helped us to not only connect on a personal level, but also to interpret what the words were intended to mean through body language, tone, and simultaneously reviewing the redlines. Using this method, we were able to finalize the open points on that call and sign later that week.</a:t>
            </a:r>
          </a:p>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5D874CA-0980-44F7-8F52-C9649FE8AFAE}" type="slidenum">
              <a:rPr lang="en-US" smtClean="0"/>
              <a:t>33</a:t>
            </a:fld>
            <a:endParaRPr lang="en-US"/>
          </a:p>
        </p:txBody>
      </p:sp>
    </p:spTree>
    <p:extLst>
      <p:ext uri="{BB962C8B-B14F-4D97-AF65-F5344CB8AC3E}">
        <p14:creationId xmlns:p14="http://schemas.microsoft.com/office/powerpoint/2010/main" val="1496330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i="0" dirty="0">
                <a:solidFill>
                  <a:srgbClr val="000000"/>
                </a:solidFill>
                <a:effectLst/>
                <a:latin typeface="Söhne"/>
              </a:rPr>
            </a:br>
            <a:r>
              <a:rPr lang="en-US" b="1" dirty="0"/>
              <a:t>POLL #4: What is your preferred method of communication when reviewing and negotiation deal documents?</a:t>
            </a:r>
          </a:p>
          <a:p>
            <a:endParaRPr lang="en-US" dirty="0"/>
          </a:p>
          <a:p>
            <a:pPr marL="0" marR="0" lvl="0" indent="0" algn="just" defTabSz="914400" rtl="0" eaLnBrk="1" fontAlgn="auto" latinLnBrk="0" hangingPunct="1">
              <a:lnSpc>
                <a:spcPct val="115000"/>
              </a:lnSpc>
              <a:spcBef>
                <a:spcPts val="0"/>
              </a:spcBef>
              <a:spcAft>
                <a:spcPts val="600"/>
              </a:spcAft>
              <a:buClrTx/>
              <a:buSzTx/>
              <a:buFontTx/>
              <a:buNone/>
              <a:tabLst/>
              <a:defRPr/>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The contract review process is initiated via email. And it is usually completed via email. But during the negotiation phase, you should take advantage of the various communication modes offered to us. Sticking with email for too long can slow down the negotiation process. On the other hand, spending a week trying to schedule a call with a large group will also cause unnecessary delay. Use the mode of communication that will help drive the negotiation forward.</a:t>
            </a:r>
          </a:p>
          <a:p>
            <a:pPr marL="0" marR="0" algn="just">
              <a:lnSpc>
                <a:spcPct val="115000"/>
              </a:lnSpc>
              <a:spcBef>
                <a:spcPts val="0"/>
              </a:spcBef>
              <a:spcAft>
                <a:spcPts val="600"/>
              </a:spcAft>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I’m located in Los Angeles and I recently negotiated a SaaS Agreement with a counterparty who’s located in Italy.</a:t>
            </a:r>
            <a:r>
              <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We went through at least three email exchanges where very little progress was being made. My client wanted to sign the agreement by the end of Q3. So I asked my counterparty if we could schedule a video call to discuss the open items and they agreed. I opted for a video call instead of a voice-only call because I could sense a language gap and I knew that being able to see one another’s body language was going to help bridge that gap. You can opt to use a phone call, virtual call, video call, or (if feasible) an in person meeting. So many options at your fingertips aside from just email. </a:t>
            </a:r>
          </a:p>
          <a:p>
            <a:pPr marL="0" marR="0" algn="just">
              <a:lnSpc>
                <a:spcPct val="115000"/>
              </a:lnSpc>
              <a:spcBef>
                <a:spcPts val="0"/>
              </a:spcBef>
              <a:spcAft>
                <a:spcPts val="600"/>
              </a:spcAft>
            </a:pPr>
            <a:endPar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600"/>
              </a:spcAft>
            </a:pPr>
            <a:r>
              <a:rPr lang="en-US" sz="12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At the beginning of my video chat with my Italian counterparty, I told them how much I loved Italy and excitedly shared a few Italian words I knew. They told me how they’ve always dreamed of coming to Los Angeles. When we got to talking about the contract, I shared my latest redlines on the screen and began explaining our position on some of the major open items. We quickly realized that we agreed on many of points, it just took some conversation and explanation to get there. Meeting on a video conference helped us to not only connect on a personal level, but also to interpret what the words were intended to mean through body language, tone, and simultaneously reviewing the redlines. Using this method, we were able to finalize the open points on that call and sign later that week.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01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600"/>
              </a:spcAft>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197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What is important to realize, is that redlines are more than just markups. They are our most powerful negotiation tool when it comes to negotiating contracts. And when used to their fullest advantage, they can help us get through the toughest of negotiations.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525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ü"/>
              <a:tabLst/>
              <a:defRPr/>
            </a:pPr>
            <a:r>
              <a:rPr lang="en-US" sz="1200" b="1" dirty="0"/>
              <a:t>Time Blocking - </a:t>
            </a:r>
            <a:r>
              <a:rPr lang="en-US" b="0" i="0" dirty="0">
                <a:solidFill>
                  <a:srgbClr val="1D2228"/>
                </a:solidFill>
                <a:effectLst/>
                <a:latin typeface="Roboto" panose="02000000000000000000" pitchFamily="2" charset="0"/>
                <a:ea typeface="Roboto" panose="02000000000000000000" pitchFamily="2" charset="0"/>
                <a:cs typeface="Roboto" panose="02000000000000000000" pitchFamily="2" charset="0"/>
              </a:rPr>
              <a:t>Review the entire agreement, related threads, previous redlines, use time blocking method</a:t>
            </a:r>
            <a:endParaRPr lang="en-US" sz="1200" b="1" dirty="0"/>
          </a:p>
          <a:p>
            <a:pPr marL="285750" indent="-285750">
              <a:spcAft>
                <a:spcPts val="1000"/>
              </a:spcAft>
              <a:buFont typeface="Wingdings" panose="05000000000000000000" pitchFamily="2" charset="2"/>
              <a:buChar char="ü"/>
            </a:pPr>
            <a:r>
              <a:rPr lang="en-US" sz="1200" b="1" dirty="0"/>
              <a:t>Internal Prep Meeting </a:t>
            </a:r>
            <a:r>
              <a:rPr lang="en-US" sz="1200" dirty="0"/>
              <a:t>– meet with internal clients, stakeholders</a:t>
            </a:r>
          </a:p>
          <a:p>
            <a:pPr marL="285750" indent="-285750">
              <a:buFont typeface="Wingdings" panose="05000000000000000000" pitchFamily="2" charset="2"/>
              <a:buChar char="ü"/>
            </a:pPr>
            <a:r>
              <a:rPr lang="en-US" sz="2500" b="1" dirty="0"/>
              <a:t>Benchmark </a:t>
            </a:r>
          </a:p>
          <a:p>
            <a:pPr marL="800100" lvl="1" indent="-342900">
              <a:buFont typeface="Arial" panose="020B0604020202020204" pitchFamily="34" charset="0"/>
              <a:buChar char="•"/>
            </a:pPr>
            <a:r>
              <a:rPr lang="en-US" sz="2500" dirty="0"/>
              <a:t>Research books, webinars, guides, checklists, Google, ChatGPT, other learning resources</a:t>
            </a:r>
          </a:p>
          <a:p>
            <a:pPr marL="800100" lvl="1" indent="-342900">
              <a:buFont typeface="Arial" panose="020B0604020202020204" pitchFamily="34" charset="0"/>
              <a:buChar char="•"/>
            </a:pPr>
            <a:r>
              <a:rPr lang="en-US" sz="2500" b="1" dirty="0" err="1">
                <a:solidFill>
                  <a:srgbClr val="0070C0"/>
                </a:solidFill>
              </a:rPr>
              <a:t>TermScout</a:t>
            </a:r>
            <a:r>
              <a:rPr lang="en-US" sz="2500" b="1" dirty="0"/>
              <a:t> </a:t>
            </a:r>
            <a:r>
              <a:rPr lang="en-US" sz="2500" dirty="0"/>
              <a:t>for contractual clauses pre and post negotiation</a:t>
            </a:r>
            <a:endParaRPr lang="en-US" sz="2500" b="1" dirty="0">
              <a:solidFill>
                <a:srgbClr val="0070C0"/>
              </a:solidFill>
            </a:endParaRPr>
          </a:p>
          <a:p>
            <a:pPr marL="800100" lvl="1" indent="-342900">
              <a:buFont typeface="Arial" panose="020B0604020202020204" pitchFamily="34" charset="0"/>
              <a:buChar char="•"/>
            </a:pPr>
            <a:r>
              <a:rPr lang="en-US" sz="2500" dirty="0"/>
              <a:t>Previous, similar deals from your organization</a:t>
            </a:r>
          </a:p>
          <a:p>
            <a:pPr marL="800100" lvl="1" indent="-342900">
              <a:buFont typeface="Arial" panose="020B0604020202020204" pitchFamily="34" charset="0"/>
              <a:buChar char="•"/>
            </a:pPr>
            <a:r>
              <a:rPr lang="en-US" sz="2500" dirty="0"/>
              <a:t>Previous, similar deals from past jobs</a:t>
            </a:r>
          </a:p>
          <a:p>
            <a:pPr marL="800100" lvl="1" indent="-342900">
              <a:buFont typeface="Arial" panose="020B0604020202020204" pitchFamily="34" charset="0"/>
              <a:buChar char="•"/>
            </a:pPr>
            <a:r>
              <a:rPr lang="en-US" sz="2500" dirty="0"/>
              <a:t>Discuss with colleagues, communities, mentors, outside counsel</a:t>
            </a:r>
          </a:p>
          <a:p>
            <a:pPr marL="342900" lvl="0" indent="-342900">
              <a:buFont typeface="Arial" panose="020B0604020202020204" pitchFamily="34" charset="0"/>
              <a:buChar char="•"/>
            </a:pPr>
            <a:r>
              <a:rPr lang="en-US" sz="2500" b="1" dirty="0"/>
              <a:t>Organize redlines and define approach</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During a keynote talk at the World CC, a popular negotiation expert, Keld Jensen, shared that the first step to the negotiation process should be to negotiate how you’re going to negotiate. When it comes to contract negotiations, the HOW is redlining process. When you come across a deal with some level of complexity to it, make sure you align with your internal parties and your counterparties on what the redlining process should be. </a:t>
            </a:r>
            <a:endParaRPr lang="en-US" sz="1200" dirty="0"/>
          </a:p>
          <a:p>
            <a:pPr marL="171450" indent="-171450" algn="l">
              <a:buFontTx/>
              <a:buChar char="-"/>
            </a:pPr>
            <a:endParaRPr lang="en-US"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38642D88-0F7B-4238-A1C5-588B956153C6}" type="slidenum">
              <a:rPr lang="en-US" smtClean="0"/>
              <a:t>37</a:t>
            </a:fld>
            <a:endParaRPr lang="en-US"/>
          </a:p>
        </p:txBody>
      </p:sp>
    </p:spTree>
    <p:extLst>
      <p:ext uri="{BB962C8B-B14F-4D97-AF65-F5344CB8AC3E}">
        <p14:creationId xmlns:p14="http://schemas.microsoft.com/office/powerpoint/2010/main" val="3619728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38</a:t>
            </a:fld>
            <a:endParaRPr lang="en-US"/>
          </a:p>
        </p:txBody>
      </p:sp>
    </p:spTree>
    <p:extLst>
      <p:ext uri="{BB962C8B-B14F-4D97-AF65-F5344CB8AC3E}">
        <p14:creationId xmlns:p14="http://schemas.microsoft.com/office/powerpoint/2010/main" val="2053985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fld id="{38642D88-0F7B-4238-A1C5-588B956153C6}" type="slidenum">
              <a:rPr lang="en-US" smtClean="0"/>
              <a:t>39</a:t>
            </a:fld>
            <a:endParaRPr lang="en-US"/>
          </a:p>
        </p:txBody>
      </p:sp>
    </p:spTree>
    <p:extLst>
      <p:ext uri="{BB962C8B-B14F-4D97-AF65-F5344CB8AC3E}">
        <p14:creationId xmlns:p14="http://schemas.microsoft.com/office/powerpoint/2010/main" val="1846242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a:t>
            </a:r>
          </a:p>
        </p:txBody>
      </p:sp>
      <p:sp>
        <p:nvSpPr>
          <p:cNvPr id="4" name="Slide Number Placeholder 3"/>
          <p:cNvSpPr>
            <a:spLocks noGrp="1"/>
          </p:cNvSpPr>
          <p:nvPr>
            <p:ph type="sldNum" sz="quarter" idx="5"/>
          </p:nvPr>
        </p:nvSpPr>
        <p:spPr/>
        <p:txBody>
          <a:bodyPr/>
          <a:lstStyle/>
          <a:p>
            <a:fld id="{38642D88-0F7B-4238-A1C5-588B956153C6}" type="slidenum">
              <a:rPr lang="en-US" smtClean="0"/>
              <a:t>40</a:t>
            </a:fld>
            <a:endParaRPr lang="en-US"/>
          </a:p>
        </p:txBody>
      </p:sp>
    </p:spTree>
    <p:extLst>
      <p:ext uri="{BB962C8B-B14F-4D97-AF65-F5344CB8AC3E}">
        <p14:creationId xmlns:p14="http://schemas.microsoft.com/office/powerpoint/2010/main" val="89580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One of the challenges is that 79% of contracts professionals learn how to redline contract on the job. Not in school or a formal training program. Not in law school, not in a formal training program, and not from a mentor or boss. That means, most of us redline in a different way and each of us think we’re doing it the right way.</a:t>
            </a:r>
          </a:p>
          <a:p>
            <a:pPr marL="0" marR="0" lvl="0" indent="0">
              <a:lnSpc>
                <a:spcPct val="107000"/>
              </a:lnSpc>
              <a:spcBef>
                <a:spcPts val="0"/>
              </a:spcBef>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lack of uniformity </a:t>
            </a:r>
            <a:r>
              <a:rPr lang="en-US" sz="1200" dirty="0">
                <a:effectLst/>
                <a:latin typeface="Calibri" panose="020F0502020204030204" pitchFamily="34" charset="0"/>
                <a:ea typeface="Calibri" panose="020F0502020204030204" pitchFamily="34" charset="0"/>
                <a:cs typeface="Times New Roman" panose="02020603050405020304" pitchFamily="18" charset="0"/>
              </a:rPr>
              <a:t>within the redlining process creates many problems across the overall contracting lifecycle. Like too many back and forth emails, disruptions to the natural flow of the negotiation, and a lack of clarity to the overall contract negotiation process. It also slows down the rate at which contracts professionals learn how to master contracts. I estimate that it usually takes someone who works with contracts about 10 to 15 years to see themselves as a contracts experts, which is about as long as it takes to become a surgeon.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here is this skill that we all use every single day, but we each learned how to do it a different way, and many of us are still learning, practicing, testing our skills out while on the job. Like testing out new features in production mode. That can be scary, right? </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So here’s the question that I’m going to answer for you today.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How can we build both the skills and the confidence needed to successfully redline and negotiate complex clauses?</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In this presentation, my co-presenters and I are going to share ten power tips that will help you better prepare for the live negotiation and set you up for success the next time you’re discussing a complex clause.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My goal by the end of this presentation is that you’ll have actionable tips you can apply to your work today and that you’ll feel more empowered to engage in a live negotiation. Because the best way to reach agreement on a complex clause is to talk about it live with the other party.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So how can we get there and succeed?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[POLL #2 – Have you ever taken a course on negotiation skills? A) Yes B) No]</a:t>
            </a: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5</a:t>
            </a:fld>
            <a:endParaRPr lang="en-US"/>
          </a:p>
        </p:txBody>
      </p:sp>
    </p:spTree>
    <p:extLst>
      <p:ext uri="{BB962C8B-B14F-4D97-AF65-F5344CB8AC3E}">
        <p14:creationId xmlns:p14="http://schemas.microsoft.com/office/powerpoint/2010/main" val="1747710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41</a:t>
            </a:fld>
            <a:endParaRPr lang="en-US"/>
          </a:p>
        </p:txBody>
      </p:sp>
    </p:spTree>
    <p:extLst>
      <p:ext uri="{BB962C8B-B14F-4D97-AF65-F5344CB8AC3E}">
        <p14:creationId xmlns:p14="http://schemas.microsoft.com/office/powerpoint/2010/main" val="3051272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42</a:t>
            </a:fld>
            <a:endParaRPr lang="en-US"/>
          </a:p>
        </p:txBody>
      </p:sp>
    </p:spTree>
    <p:extLst>
      <p:ext uri="{BB962C8B-B14F-4D97-AF65-F5344CB8AC3E}">
        <p14:creationId xmlns:p14="http://schemas.microsoft.com/office/powerpoint/2010/main" val="1074994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43</a:t>
            </a:fld>
            <a:endParaRPr lang="en-US"/>
          </a:p>
        </p:txBody>
      </p:sp>
    </p:spTree>
    <p:extLst>
      <p:ext uri="{BB962C8B-B14F-4D97-AF65-F5344CB8AC3E}">
        <p14:creationId xmlns:p14="http://schemas.microsoft.com/office/powerpoint/2010/main" val="764268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44</a:t>
            </a:fld>
            <a:endParaRPr lang="en-US"/>
          </a:p>
        </p:txBody>
      </p:sp>
    </p:spTree>
    <p:extLst>
      <p:ext uri="{BB962C8B-B14F-4D97-AF65-F5344CB8AC3E}">
        <p14:creationId xmlns:p14="http://schemas.microsoft.com/office/powerpoint/2010/main" val="2034547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45</a:t>
            </a:fld>
            <a:endParaRPr lang="en-US"/>
          </a:p>
        </p:txBody>
      </p:sp>
    </p:spTree>
    <p:extLst>
      <p:ext uri="{BB962C8B-B14F-4D97-AF65-F5344CB8AC3E}">
        <p14:creationId xmlns:p14="http://schemas.microsoft.com/office/powerpoint/2010/main" val="23310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000"/>
              </a:spcAft>
              <a:buFont typeface="Wingdings" panose="05000000000000000000" pitchFamily="2" charset="2"/>
              <a:buNone/>
            </a:pPr>
            <a:r>
              <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rPr>
              <a:t>According to a study done by Huthwaite International, skilled negotiators use way less irritators. Irritators are certain words and phrases that are commonly used during negotiations that cause irritation to the other party. </a:t>
            </a:r>
          </a:p>
          <a:p>
            <a:pPr marL="0" indent="0">
              <a:spcAft>
                <a:spcPts val="1000"/>
              </a:spcAft>
              <a:buFont typeface="Wingdings" panose="05000000000000000000" pitchFamily="2" charset="2"/>
              <a:buNone/>
            </a:pPr>
            <a:endPar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a:p>
            <a:pPr marL="0" indent="0">
              <a:spcAft>
                <a:spcPts val="1000"/>
              </a:spcAft>
              <a:buFont typeface="Wingdings" panose="05000000000000000000" pitchFamily="2" charset="2"/>
              <a:buNone/>
            </a:pPr>
            <a:r>
              <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rPr>
              <a:t>Fair/reasonable – implies the other party is being unreasonable or unfair</a:t>
            </a:r>
          </a:p>
          <a:p>
            <a:pPr marL="0" indent="0">
              <a:spcAft>
                <a:spcPts val="1000"/>
              </a:spcAft>
              <a:buFont typeface="Wingdings" panose="05000000000000000000" pitchFamily="2" charset="2"/>
              <a:buNone/>
            </a:pPr>
            <a:endPar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a:p>
            <a:pPr marL="914400" lvl="1" indent="-457200">
              <a:spcAft>
                <a:spcPts val="1000"/>
              </a:spcAft>
              <a:buFont typeface="Wingdings" panose="05000000000000000000" pitchFamily="2" charset="2"/>
              <a:buChar char="§"/>
            </a:pPr>
            <a:r>
              <a:rPr lang="en-US" sz="1200" b="1" dirty="0"/>
              <a:t>“This is our company policy”</a:t>
            </a:r>
          </a:p>
          <a:p>
            <a:pPr marL="914400" lvl="1" indent="-457200">
              <a:spcAft>
                <a:spcPts val="1000"/>
              </a:spcAft>
              <a:buFont typeface="Wingdings" panose="05000000000000000000" pitchFamily="2" charset="2"/>
              <a:buChar char="§"/>
            </a:pPr>
            <a:r>
              <a:rPr lang="en-US" sz="1200" b="1" dirty="0"/>
              <a:t>“This is a generous offer”</a:t>
            </a:r>
          </a:p>
          <a:p>
            <a:pPr marL="0" indent="0">
              <a:spcAft>
                <a:spcPts val="1000"/>
              </a:spcAft>
              <a:buFont typeface="Wingdings" panose="05000000000000000000" pitchFamily="2" charset="2"/>
              <a:buNone/>
            </a:pPr>
            <a:endPar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a:p>
            <a:pPr marL="0" indent="0">
              <a:spcAft>
                <a:spcPts val="1000"/>
              </a:spcAft>
              <a:buFont typeface="Wingdings" panose="05000000000000000000" pitchFamily="2" charset="2"/>
              <a:buNone/>
            </a:pPr>
            <a:endPar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44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2228"/>
                </a:solidFill>
                <a:effectLst/>
                <a:latin typeface="Roboto" panose="02000000000000000000" pitchFamily="2" charset="0"/>
                <a:ea typeface="Roboto" panose="02000000000000000000" pitchFamily="2" charset="0"/>
                <a:cs typeface="Roboto" panose="02000000000000000000" pitchFamily="2" charset="0"/>
              </a:rPr>
              <a:t>Question for the chats: </a:t>
            </a:r>
            <a:r>
              <a:rPr lang="en-US" sz="1200" b="0" i="0" dirty="0">
                <a:solidFill>
                  <a:srgbClr val="1D2228"/>
                </a:solidFill>
                <a:effectLst/>
                <a:latin typeface="Roboto" panose="02000000000000000000" pitchFamily="2" charset="0"/>
                <a:ea typeface="Roboto" panose="02000000000000000000" pitchFamily="2" charset="0"/>
                <a:cs typeface="Roboto" panose="02000000000000000000" pitchFamily="2" charset="0"/>
              </a:rPr>
              <a:t>What are some things that counterparties have said to you during negotiations that really gets under your skin?</a:t>
            </a:r>
            <a:endParaRPr lang="en-US" sz="1200" dirty="0"/>
          </a:p>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47</a:t>
            </a:fld>
            <a:endParaRPr lang="en-US"/>
          </a:p>
        </p:txBody>
      </p:sp>
    </p:spTree>
    <p:extLst>
      <p:ext uri="{BB962C8B-B14F-4D97-AF65-F5344CB8AC3E}">
        <p14:creationId xmlns:p14="http://schemas.microsoft.com/office/powerpoint/2010/main" val="3900837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000"/>
              </a:spcAft>
              <a:buFont typeface="Wingdings" panose="05000000000000000000" pitchFamily="2" charset="2"/>
              <a:buChar char="ü"/>
            </a:pPr>
            <a:r>
              <a:rPr lang="en-US" sz="1200" b="1" dirty="0"/>
              <a:t>Benchmarking – Term Scout, </a:t>
            </a:r>
            <a:r>
              <a:rPr lang="en-US" sz="1200" b="1" dirty="0" err="1"/>
              <a:t>Ponemon</a:t>
            </a:r>
            <a:r>
              <a:rPr lang="en-US" sz="1200" b="1" dirty="0"/>
              <a:t> Institute</a:t>
            </a:r>
          </a:p>
          <a:p>
            <a:pPr marL="285750" indent="-285750">
              <a:spcAft>
                <a:spcPts val="1000"/>
              </a:spcAft>
              <a:buFont typeface="Wingdings" panose="05000000000000000000" pitchFamily="2" charset="2"/>
              <a:buChar char="ü"/>
            </a:pPr>
            <a:r>
              <a:rPr lang="en-US" sz="1200" b="1" dirty="0"/>
              <a:t>Previous Deals – Memory or contracts database</a:t>
            </a:r>
          </a:p>
          <a:p>
            <a:pPr marL="285750" indent="-285750">
              <a:spcAft>
                <a:spcPts val="1000"/>
              </a:spcAft>
              <a:buFont typeface="Wingdings" panose="05000000000000000000" pitchFamily="2" charset="2"/>
              <a:buChar char="ü"/>
            </a:pPr>
            <a:r>
              <a:rPr lang="en-US" sz="1200" b="1" dirty="0"/>
              <a:t>Ask around – Contract Nerds, How to Contract, etc.</a:t>
            </a:r>
          </a:p>
          <a:p>
            <a:pPr marL="285750" indent="-285750">
              <a:spcAft>
                <a:spcPts val="1000"/>
              </a:spcAft>
              <a:buFont typeface="Wingdings" panose="05000000000000000000" pitchFamily="2" charset="2"/>
              <a:buChar char="ü"/>
            </a:pPr>
            <a:endParaRPr lang="en-US" sz="1200" dirty="0"/>
          </a:p>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48</a:t>
            </a:fld>
            <a:endParaRPr lang="en-US"/>
          </a:p>
        </p:txBody>
      </p:sp>
    </p:spTree>
    <p:extLst>
      <p:ext uri="{BB962C8B-B14F-4D97-AF65-F5344CB8AC3E}">
        <p14:creationId xmlns:p14="http://schemas.microsoft.com/office/powerpoint/2010/main" val="2889850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49</a:t>
            </a:fld>
            <a:endParaRPr lang="en-US"/>
          </a:p>
        </p:txBody>
      </p:sp>
    </p:spTree>
    <p:extLst>
      <p:ext uri="{BB962C8B-B14F-4D97-AF65-F5344CB8AC3E}">
        <p14:creationId xmlns:p14="http://schemas.microsoft.com/office/powerpoint/2010/main" val="6594939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try to avoid getting stuck by preparing in advance for the negotiation.</a:t>
            </a:r>
          </a:p>
        </p:txBody>
      </p:sp>
      <p:sp>
        <p:nvSpPr>
          <p:cNvPr id="4" name="Slide Number Placeholder 3"/>
          <p:cNvSpPr>
            <a:spLocks noGrp="1"/>
          </p:cNvSpPr>
          <p:nvPr>
            <p:ph type="sldNum" sz="quarter" idx="5"/>
          </p:nvPr>
        </p:nvSpPr>
        <p:spPr/>
        <p:txBody>
          <a:bodyPr/>
          <a:lstStyle/>
          <a:p>
            <a:fld id="{38642D88-0F7B-4238-A1C5-588B956153C6}" type="slidenum">
              <a:rPr lang="en-US" smtClean="0"/>
              <a:t>50</a:t>
            </a:fld>
            <a:endParaRPr lang="en-US"/>
          </a:p>
        </p:txBody>
      </p:sp>
    </p:spTree>
    <p:extLst>
      <p:ext uri="{BB962C8B-B14F-4D97-AF65-F5344CB8AC3E}">
        <p14:creationId xmlns:p14="http://schemas.microsoft.com/office/powerpoint/2010/main" val="15489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And as contracts professionals we’ve got a special negotiation tool that is reserved only for us. We’ve got the redlines. Redlines are more than just markups. They are our most powerful negotiation tool when it comes to negotiating contracts. And when used to their fullest advantage, they can help us get through the toughest of negotiations.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4449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9363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9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[POLL #2: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Have you ever received a draft contract from the other party containing lots of redlines and zero explanatory comments? A. Yes. B. No. </a:t>
            </a: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your counterparty does not provide sufficient explanatory comments, there are a few things you can do to keep the negotiation on track. The appropriate response here is the one that will engage your counterparty’s cooperation and successfully and timely close the negotiation for your client. Adjust your approach based on the level of criticality and urgency of the deal.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n-US" sz="1800" b="1"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1. Request Comments </a:t>
            </a:r>
            <a:endParaRPr lang="en-US" sz="1800" b="1" u="sng" dirty="0">
              <a:solidFill>
                <a:srgbClr val="000000"/>
              </a:solidFill>
              <a:effectLst/>
              <a:latin typeface="Adobe Garamond Pro"/>
              <a:ea typeface="Times New Roman" panose="02020603050405020304" pitchFamily="18" charset="0"/>
              <a:cs typeface="Times New Roman" panose="02020603050405020304" pitchFamily="18" charset="0"/>
            </a:endParaRPr>
          </a:p>
          <a:p>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One option is to send the contract back to your counterparty and politely ask them to add explanatory comments, particularly if they have made a lot of unclear or overreaching edits. The key is to explain your why and because of your ask. State why you want them to add explanatory comments and how it will help them. For example, "Thank you for providing your proposed redlines. To help us better understand your position, would you please add explanatory comments? Afterward, we can schedule a call to chat about the open items. Appreciate it!" </a:t>
            </a:r>
          </a:p>
          <a:p>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n-US" sz="1800" b="1"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2. Schedule a Call</a:t>
            </a:r>
            <a:endParaRPr lang="en-US" sz="1800" b="1" u="sng" dirty="0">
              <a:solidFill>
                <a:srgbClr val="000000"/>
              </a:solidFill>
              <a:effectLst/>
              <a:latin typeface="Adobe Garamond Pro"/>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pP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 review the contract and only have a couple questions about why certain changes were requested, schedule a call to get some clarity on those points.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endParaRPr>
          </a:p>
          <a:p>
            <a:pPr marL="0" marR="0" algn="just">
              <a:lnSpc>
                <a:spcPct val="115000"/>
              </a:lnSpc>
              <a:spcBef>
                <a:spcPts val="600"/>
              </a:spcBef>
              <a:spcAft>
                <a:spcPts val="600"/>
              </a:spcAft>
            </a:pPr>
            <a:r>
              <a:rPr lang="en-US" sz="1800" b="1" u="sng"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3. Review As-Is </a:t>
            </a:r>
            <a:endParaRPr lang="en-US" sz="1800" b="1" u="sng" dirty="0">
              <a:solidFill>
                <a:srgbClr val="000000"/>
              </a:solidFill>
              <a:effectLst/>
              <a:latin typeface="Adobe Garamond Pro"/>
              <a:ea typeface="Times New Roman" panose="02020603050405020304" pitchFamily="18" charset="0"/>
              <a:cs typeface="Times New Roman" panose="02020603050405020304" pitchFamily="18" charset="0"/>
            </a:endParaRPr>
          </a:p>
          <a:p>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For urgent or critical contracts, you may not have time to send the contract back to your counterparty. In that case, you should review the contract without comments and request clarification on the redlines that require more discussion. If you don’t understand or don’t want to accept a proposed redline, add an explanatory comment to that effect.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2737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If you receive a contract draft with hidden changes from a counterparty, don’t assume the worst right away but also, don’t ignore it. That will only precipitate the transparency problem because that person may not even know that they’re doing it.</a:t>
            </a:r>
          </a:p>
          <a:p>
            <a:endParaRPr lang="en-US" sz="1800" dirty="0">
              <a:solidFill>
                <a:srgbClr val="000000"/>
              </a:solidFill>
              <a:effectLst/>
              <a:latin typeface="Georgia" panose="020405020504050203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Partner Track, again spoiler alert, but Ingrid calls opposing counsel and essentially calls them out on the consequential damages exclusion. But she is prepared for the negotiation and readily offers a give-and-take scenario that opposing counsel ultimately agreed to. In this show, the hidden redline was likely added maliciously, but in real life, its often just a mistake or oversight. So always be professional and give the benefit of a doubt to your counterparty. But also, always, double check the agreement before you approve it for execution.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0787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249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795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948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1509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642D88-0F7B-4238-A1C5-588B956153C6}" type="slidenum">
              <a:rPr lang="en-US" smtClean="0"/>
              <a:t>61</a:t>
            </a:fld>
            <a:endParaRPr lang="en-US"/>
          </a:p>
        </p:txBody>
      </p:sp>
    </p:spTree>
    <p:extLst>
      <p:ext uri="{BB962C8B-B14F-4D97-AF65-F5344CB8AC3E}">
        <p14:creationId xmlns:p14="http://schemas.microsoft.com/office/powerpoint/2010/main" val="141029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04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8642D88-0F7B-4238-A1C5-588B956153C6}" type="slidenum">
              <a:rPr lang="en-US" smtClean="0"/>
              <a:t>8</a:t>
            </a:fld>
            <a:endParaRPr lang="en-US"/>
          </a:p>
        </p:txBody>
      </p:sp>
    </p:spTree>
    <p:extLst>
      <p:ext uri="{BB962C8B-B14F-4D97-AF65-F5344CB8AC3E}">
        <p14:creationId xmlns:p14="http://schemas.microsoft.com/office/powerpoint/2010/main" val="218617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8642D88-0F7B-4238-A1C5-588B956153C6}" type="slidenum">
              <a:rPr lang="en-US" smtClean="0"/>
              <a:t>9</a:t>
            </a:fld>
            <a:endParaRPr lang="en-US"/>
          </a:p>
        </p:txBody>
      </p:sp>
    </p:spTree>
    <p:extLst>
      <p:ext uri="{BB962C8B-B14F-4D97-AF65-F5344CB8AC3E}">
        <p14:creationId xmlns:p14="http://schemas.microsoft.com/office/powerpoint/2010/main" val="3942823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D874CA-0980-44F7-8F52-C9649FE8AF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645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0758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238896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80304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93707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102573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85591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653490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111428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311653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290999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10/22/2023</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a:t>
            </a:fld>
            <a:endParaRPr lang="en-US"/>
          </a:p>
        </p:txBody>
      </p:sp>
    </p:spTree>
    <p:extLst>
      <p:ext uri="{BB962C8B-B14F-4D97-AF65-F5344CB8AC3E}">
        <p14:creationId xmlns:p14="http://schemas.microsoft.com/office/powerpoint/2010/main" val="492315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10/22/2023</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a:t>
            </a:fld>
            <a:endParaRPr lang="en-US"/>
          </a:p>
        </p:txBody>
      </p:sp>
    </p:spTree>
    <p:extLst>
      <p:ext uri="{BB962C8B-B14F-4D97-AF65-F5344CB8AC3E}">
        <p14:creationId xmlns:p14="http://schemas.microsoft.com/office/powerpoint/2010/main" val="16069555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4.k6f"/><Relationship Id="rId7" Type="http://schemas.openxmlformats.org/officeDocument/2006/relationships/image" Target="../media/image17.png"/><Relationship Id="rId12" Type="http://schemas.openxmlformats.org/officeDocument/2006/relationships/hyperlink" Target="https://commons.wikimedia.org/wiki/File:Thumb_up_icon.sv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jfif"/><Relationship Id="rId10" Type="http://schemas.openxmlformats.org/officeDocument/2006/relationships/hyperlink" Target="https://openclipart.org/detail/26178/Arrow_Down_Purple-by-bpcomp" TargetMode="External"/><Relationship Id="rId4" Type="http://schemas.openxmlformats.org/officeDocument/2006/relationships/hyperlink" Target="https://www.deviantart.com/superawesomevectors/art/Call-Center-Operator-Flat-Vector-Icon-643396004" TargetMode="External"/><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7.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4.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44.png"/><Relationship Id="rId18" Type="http://schemas.openxmlformats.org/officeDocument/2006/relationships/customXml" Target="../ink/ink14.xml"/><Relationship Id="rId3" Type="http://schemas.openxmlformats.org/officeDocument/2006/relationships/image" Target="../media/image39.png"/><Relationship Id="rId21" Type="http://schemas.openxmlformats.org/officeDocument/2006/relationships/image" Target="../media/image48.png"/><Relationship Id="rId7" Type="http://schemas.openxmlformats.org/officeDocument/2006/relationships/image" Target="../media/image41.png"/><Relationship Id="rId12" Type="http://schemas.openxmlformats.org/officeDocument/2006/relationships/customXml" Target="../ink/ink11.xml"/><Relationship Id="rId17" Type="http://schemas.openxmlformats.org/officeDocument/2006/relationships/image" Target="../media/image46.png"/><Relationship Id="rId2" Type="http://schemas.openxmlformats.org/officeDocument/2006/relationships/notesSlide" Target="../notesSlides/notesSlide40.xml"/><Relationship Id="rId16" Type="http://schemas.openxmlformats.org/officeDocument/2006/relationships/customXml" Target="../ink/ink13.xml"/><Relationship Id="rId20"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45.png"/><Relationship Id="rId10" Type="http://schemas.openxmlformats.org/officeDocument/2006/relationships/customXml" Target="../ink/ink10.xml"/><Relationship Id="rId19" Type="http://schemas.openxmlformats.org/officeDocument/2006/relationships/image" Target="../media/image47.png"/><Relationship Id="rId4" Type="http://schemas.openxmlformats.org/officeDocument/2006/relationships/customXml" Target="../ink/ink7.xml"/><Relationship Id="rId9" Type="http://schemas.openxmlformats.org/officeDocument/2006/relationships/image" Target="../media/image42.png"/><Relationship Id="rId14" Type="http://schemas.openxmlformats.org/officeDocument/2006/relationships/customXml" Target="../ink/ink12.xml"/><Relationship Id="rId22"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customXml" Target="../ink/ink16.xml"/><Relationship Id="rId7"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customXml" Target="../ink/ink18.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customXml" Target="../ink/ink20.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9.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22.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customXml" Target="../ink/ink23.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1D6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E1BF-F179-8679-ABCA-48321197841D}"/>
              </a:ext>
            </a:extLst>
          </p:cNvPr>
          <p:cNvSpPr>
            <a:spLocks noGrp="1"/>
          </p:cNvSpPr>
          <p:nvPr>
            <p:ph type="ctrTitle"/>
          </p:nvPr>
        </p:nvSpPr>
        <p:spPr>
          <a:xfrm>
            <a:off x="550628" y="1208770"/>
            <a:ext cx="11231217" cy="1447466"/>
          </a:xfrm>
        </p:spPr>
        <p:txBody>
          <a:bodyPr>
            <a:noAutofit/>
          </a:bodyPr>
          <a:lstStyle/>
          <a:p>
            <a:r>
              <a:rPr lang="en-US" sz="5400" b="1" cap="all" dirty="0">
                <a:latin typeface="Open Sans" panose="020B0606030504020204" pitchFamily="34" charset="0"/>
                <a:ea typeface="Open Sans" panose="020B0606030504020204" pitchFamily="34" charset="0"/>
                <a:cs typeface="Open Sans" panose="020B0606030504020204" pitchFamily="34" charset="0"/>
              </a:rPr>
              <a:t>Redline &amp; Negotiate CONTRACTS LIKE A PRO</a:t>
            </a:r>
          </a:p>
        </p:txBody>
      </p:sp>
      <p:sp>
        <p:nvSpPr>
          <p:cNvPr id="70" name="Footer Placeholder 4">
            <a:extLst>
              <a:ext uri="{FF2B5EF4-FFF2-40B4-BE49-F238E27FC236}">
                <a16:creationId xmlns:a16="http://schemas.microsoft.com/office/drawing/2014/main" id="{1F23AA28-8D1C-46B1-BD58-1CF923140639}"/>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3" name="Slide Number Placeholder 5">
            <a:extLst>
              <a:ext uri="{FF2B5EF4-FFF2-40B4-BE49-F238E27FC236}">
                <a16:creationId xmlns:a16="http://schemas.microsoft.com/office/drawing/2014/main" id="{9079F938-31E8-465A-A263-CF054575354E}"/>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a:t>
            </a:fld>
            <a:endParaRPr lang="en-US"/>
          </a:p>
        </p:txBody>
      </p:sp>
      <p:sp>
        <p:nvSpPr>
          <p:cNvPr id="12" name="TextBox 11">
            <a:extLst>
              <a:ext uri="{FF2B5EF4-FFF2-40B4-BE49-F238E27FC236}">
                <a16:creationId xmlns:a16="http://schemas.microsoft.com/office/drawing/2014/main" id="{6E3BDB5F-7173-C10E-D177-2C153925BF7D}"/>
              </a:ext>
            </a:extLst>
          </p:cNvPr>
          <p:cNvSpPr txBox="1"/>
          <p:nvPr/>
        </p:nvSpPr>
        <p:spPr>
          <a:xfrm>
            <a:off x="644904" y="3480187"/>
            <a:ext cx="8801991" cy="1569660"/>
          </a:xfrm>
          <a:prstGeom prst="rect">
            <a:avLst/>
          </a:prstGeom>
          <a:noFill/>
        </p:spPr>
        <p:txBody>
          <a:bodyPr wrap="square" rtlCol="0">
            <a:spAutoFit/>
          </a:bodyPr>
          <a:lstStyle/>
          <a:p>
            <a:r>
              <a:rPr lang="en-US" u="sng" dirty="0">
                <a:latin typeface="Roboto" panose="02000000000000000000" pitchFamily="2" charset="0"/>
                <a:ea typeface="Roboto" panose="02000000000000000000" pitchFamily="2" charset="0"/>
                <a:cs typeface="Roboto" panose="02000000000000000000" pitchFamily="2" charset="0"/>
              </a:rPr>
              <a:t>Speakers: </a:t>
            </a:r>
          </a:p>
          <a:p>
            <a:pPr>
              <a:lnSpc>
                <a:spcPct val="150000"/>
              </a:lnSpc>
            </a:pPr>
            <a:r>
              <a:rPr lang="en-US" b="1" dirty="0">
                <a:latin typeface="Roboto" panose="02000000000000000000" pitchFamily="2" charset="0"/>
                <a:ea typeface="Roboto" panose="02000000000000000000" pitchFamily="2" charset="0"/>
                <a:cs typeface="Roboto" panose="02000000000000000000" pitchFamily="2" charset="0"/>
              </a:rPr>
              <a:t>Nada Alnajafi</a:t>
            </a:r>
            <a:r>
              <a:rPr lang="en-US" dirty="0">
                <a:latin typeface="Roboto" panose="02000000000000000000" pitchFamily="2" charset="0"/>
                <a:ea typeface="Roboto" panose="02000000000000000000" pitchFamily="2" charset="0"/>
                <a:cs typeface="Roboto" panose="02000000000000000000" pitchFamily="2" charset="0"/>
              </a:rPr>
              <a:t>, Founder, Contract Nerds &amp; Sr. Corporate Counsel, Franklin Templeton</a:t>
            </a:r>
          </a:p>
          <a:p>
            <a:pPr>
              <a:lnSpc>
                <a:spcPct val="150000"/>
              </a:lnSpc>
            </a:pPr>
            <a:r>
              <a:rPr lang="en-US" b="1" dirty="0">
                <a:latin typeface="Roboto" panose="02000000000000000000" pitchFamily="2" charset="0"/>
                <a:ea typeface="Roboto" panose="02000000000000000000" pitchFamily="2" charset="0"/>
                <a:cs typeface="Roboto" panose="02000000000000000000" pitchFamily="2" charset="0"/>
              </a:rPr>
              <a:t>Megan Fouty</a:t>
            </a:r>
            <a:r>
              <a:rPr lang="en-US" dirty="0">
                <a:latin typeface="Roboto" panose="02000000000000000000" pitchFamily="2" charset="0"/>
                <a:ea typeface="Roboto" panose="02000000000000000000" pitchFamily="2" charset="0"/>
                <a:cs typeface="Roboto" panose="02000000000000000000" pitchFamily="2" charset="0"/>
              </a:rPr>
              <a:t>, General Counsel &amp; CHRO, </a:t>
            </a:r>
            <a:r>
              <a:rPr lang="en-US" dirty="0" err="1">
                <a:latin typeface="Roboto" panose="02000000000000000000" pitchFamily="2" charset="0"/>
                <a:ea typeface="Roboto" panose="02000000000000000000" pitchFamily="2" charset="0"/>
                <a:cs typeface="Roboto" panose="02000000000000000000" pitchFamily="2" charset="0"/>
              </a:rPr>
              <a:t>Glowforge</a:t>
            </a:r>
            <a:endParaRPr lang="en-US" dirty="0">
              <a:latin typeface="Roboto" panose="02000000000000000000" pitchFamily="2" charset="0"/>
              <a:ea typeface="Roboto" panose="02000000000000000000" pitchFamily="2" charset="0"/>
              <a:cs typeface="Roboto" panose="02000000000000000000" pitchFamily="2" charset="0"/>
            </a:endParaRPr>
          </a:p>
          <a:p>
            <a:pPr>
              <a:lnSpc>
                <a:spcPct val="150000"/>
              </a:lnSpc>
            </a:pPr>
            <a:r>
              <a:rPr lang="en-US" b="1" dirty="0">
                <a:latin typeface="Roboto" panose="02000000000000000000" pitchFamily="2" charset="0"/>
                <a:ea typeface="Roboto" panose="02000000000000000000" pitchFamily="2" charset="0"/>
                <a:cs typeface="Roboto" panose="02000000000000000000" pitchFamily="2" charset="0"/>
              </a:rPr>
              <a:t>Justin Schweisberger</a:t>
            </a:r>
            <a:r>
              <a:rPr lang="en-US" dirty="0">
                <a:latin typeface="Roboto" panose="02000000000000000000" pitchFamily="2" charset="0"/>
                <a:ea typeface="Roboto" panose="02000000000000000000" pitchFamily="2" charset="0"/>
                <a:cs typeface="Roboto" panose="02000000000000000000" pitchFamily="2" charset="0"/>
              </a:rPr>
              <a:t>, CRO, Pramata</a:t>
            </a:r>
          </a:p>
        </p:txBody>
      </p:sp>
      <p:sp>
        <p:nvSpPr>
          <p:cNvPr id="3" name="TextBox 2">
            <a:extLst>
              <a:ext uri="{FF2B5EF4-FFF2-40B4-BE49-F238E27FC236}">
                <a16:creationId xmlns:a16="http://schemas.microsoft.com/office/drawing/2014/main" id="{21909EA3-38D7-8010-31A4-1435FFB655C3}"/>
              </a:ext>
            </a:extLst>
          </p:cNvPr>
          <p:cNvSpPr txBox="1"/>
          <p:nvPr/>
        </p:nvSpPr>
        <p:spPr>
          <a:xfrm>
            <a:off x="644904" y="2824710"/>
            <a:ext cx="8801991" cy="461665"/>
          </a:xfrm>
          <a:prstGeom prst="rect">
            <a:avLst/>
          </a:prstGeom>
          <a:noFill/>
        </p:spPr>
        <p:txBody>
          <a:bodyPr wrap="square" rtlCol="0">
            <a:spAutoFit/>
          </a:bodyPr>
          <a:lstStyle/>
          <a:p>
            <a:r>
              <a:rPr lang="en-US" sz="2400" dirty="0">
                <a:latin typeface="Roboto" panose="02000000000000000000" pitchFamily="2" charset="0"/>
                <a:ea typeface="Roboto" panose="02000000000000000000" pitchFamily="2" charset="0"/>
                <a:cs typeface="Roboto" panose="02000000000000000000" pitchFamily="2" charset="0"/>
              </a:rPr>
              <a:t>ACC Annual Conference</a:t>
            </a:r>
          </a:p>
        </p:txBody>
      </p:sp>
      <p:pic>
        <p:nvPicPr>
          <p:cNvPr id="5" name="Picture 4" descr="A black and white logo&#10;&#10;Description automatically generated">
            <a:extLst>
              <a:ext uri="{FF2B5EF4-FFF2-40B4-BE49-F238E27FC236}">
                <a16:creationId xmlns:a16="http://schemas.microsoft.com/office/drawing/2014/main" id="{A9C90DAD-6164-E769-1484-3C7609C32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802" y="6063615"/>
            <a:ext cx="3532076" cy="620648"/>
          </a:xfrm>
          <a:prstGeom prst="rect">
            <a:avLst/>
          </a:prstGeom>
        </p:spPr>
      </p:pic>
    </p:spTree>
    <p:extLst>
      <p:ext uri="{BB962C8B-B14F-4D97-AF65-F5344CB8AC3E}">
        <p14:creationId xmlns:p14="http://schemas.microsoft.com/office/powerpoint/2010/main" val="108989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266442" y="1635456"/>
            <a:ext cx="7947212" cy="3959352"/>
          </a:xfrm>
        </p:spPr>
        <p:txBody>
          <a:bodyPr>
            <a:normAutofit/>
          </a:bodyPr>
          <a:lstStyle/>
          <a:p>
            <a:pPr marL="0" indent="0" algn="ctr">
              <a:buNone/>
            </a:pPr>
            <a:r>
              <a:rPr lang="en-US" sz="6000" b="1" dirty="0">
                <a:latin typeface="Roboto" panose="02000000000000000000" pitchFamily="2" charset="0"/>
                <a:ea typeface="Roboto" panose="02000000000000000000" pitchFamily="2" charset="0"/>
                <a:cs typeface="Roboto" panose="02000000000000000000" pitchFamily="2" charset="0"/>
              </a:rPr>
              <a:t>Establish the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redlining process</a:t>
            </a:r>
            <a:r>
              <a:rPr lang="en-US" sz="6000" b="1" dirty="0">
                <a:latin typeface="Roboto" panose="02000000000000000000" pitchFamily="2" charset="0"/>
                <a:ea typeface="Roboto" panose="02000000000000000000" pitchFamily="2" charset="0"/>
                <a:cs typeface="Roboto" panose="02000000000000000000" pitchFamily="2" charset="0"/>
              </a:rPr>
              <a:t> from the start.</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10</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pic>
        <p:nvPicPr>
          <p:cNvPr id="5" name="Picture 4" descr="A black and white logo&#10;&#10;Description automatically generated">
            <a:extLst>
              <a:ext uri="{FF2B5EF4-FFF2-40B4-BE49-F238E27FC236}">
                <a16:creationId xmlns:a16="http://schemas.microsoft.com/office/drawing/2014/main" id="{7979AEE3-661B-F759-2F77-7EC456E2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62328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56001"/>
            <a:ext cx="11052928" cy="676373"/>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56001"/>
            <a:ext cx="10704530" cy="676373"/>
          </a:xfrm>
        </p:spPr>
        <p:txBody>
          <a:bodyPr>
            <a:noAutofit/>
          </a:bodyPr>
          <a:lstStyle/>
          <a:p>
            <a:r>
              <a:rPr lang="en-US" sz="2000" dirty="0">
                <a:latin typeface="Open Sans"/>
                <a:ea typeface="Open Sans"/>
                <a:cs typeface="Open Sans"/>
              </a:rPr>
              <a:t>WHAT SHOULD WE EXPECT FROM EACH OTHER?</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FCA7B1D-D9FF-DBBD-5644-2EEEA171B8B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D6D9E600-91F0-2B51-B2C4-0A52E9AA69D3}"/>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11</a:t>
            </a:fld>
            <a:endParaRPr lang="en-US"/>
          </a:p>
        </p:txBody>
      </p:sp>
      <p:pic>
        <p:nvPicPr>
          <p:cNvPr id="7" name="Picture 6" descr="A black and white logo&#10;&#10;Description automatically generated">
            <a:extLst>
              <a:ext uri="{FF2B5EF4-FFF2-40B4-BE49-F238E27FC236}">
                <a16:creationId xmlns:a16="http://schemas.microsoft.com/office/drawing/2014/main" id="{418B1C91-89E6-0E16-F1D6-C1E2699C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0" name="TextBox 9">
            <a:extLst>
              <a:ext uri="{FF2B5EF4-FFF2-40B4-BE49-F238E27FC236}">
                <a16:creationId xmlns:a16="http://schemas.microsoft.com/office/drawing/2014/main" id="{1A32039C-14F6-19FD-EFE5-3808D3F3F442}"/>
              </a:ext>
            </a:extLst>
          </p:cNvPr>
          <p:cNvSpPr txBox="1"/>
          <p:nvPr/>
        </p:nvSpPr>
        <p:spPr>
          <a:xfrm>
            <a:off x="1217217" y="1505397"/>
            <a:ext cx="8383983" cy="523220"/>
          </a:xfrm>
          <a:prstGeom prst="rect">
            <a:avLst/>
          </a:prstGeom>
          <a:noFill/>
        </p:spPr>
        <p:txBody>
          <a:bodyPr wrap="square" rtlCol="0">
            <a:spAutoFit/>
          </a:bodyPr>
          <a:lstStyle/>
          <a:p>
            <a:r>
              <a:rPr lang="en-US" sz="2800" b="1" dirty="0">
                <a:latin typeface="+mj-lt"/>
              </a:rPr>
              <a:t>What is the contract redlining process? </a:t>
            </a:r>
          </a:p>
        </p:txBody>
      </p:sp>
      <p:sp>
        <p:nvSpPr>
          <p:cNvPr id="11" name="TextBox 10">
            <a:extLst>
              <a:ext uri="{FF2B5EF4-FFF2-40B4-BE49-F238E27FC236}">
                <a16:creationId xmlns:a16="http://schemas.microsoft.com/office/drawing/2014/main" id="{16CEE3DA-1392-8254-8631-174D212ACF5D}"/>
              </a:ext>
            </a:extLst>
          </p:cNvPr>
          <p:cNvSpPr txBox="1"/>
          <p:nvPr/>
        </p:nvSpPr>
        <p:spPr>
          <a:xfrm>
            <a:off x="659876" y="2871526"/>
            <a:ext cx="4957969" cy="142532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dirty="0"/>
              <a:t>Your counterparty</a:t>
            </a:r>
          </a:p>
          <a:p>
            <a:pPr marL="342900" indent="-342900">
              <a:lnSpc>
                <a:spcPct val="150000"/>
              </a:lnSpc>
              <a:buFont typeface="Wingdings" panose="05000000000000000000" pitchFamily="2" charset="2"/>
              <a:buChar char="§"/>
            </a:pPr>
            <a:r>
              <a:rPr lang="en-US" sz="2000" dirty="0"/>
              <a:t>Your internal business clients</a:t>
            </a:r>
          </a:p>
          <a:p>
            <a:pPr marL="342900" indent="-342900">
              <a:lnSpc>
                <a:spcPct val="150000"/>
              </a:lnSpc>
              <a:buFont typeface="Wingdings" panose="05000000000000000000" pitchFamily="2" charset="2"/>
              <a:buChar char="§"/>
            </a:pPr>
            <a:r>
              <a:rPr lang="en-US" sz="2000" dirty="0"/>
              <a:t>Your outside counsel</a:t>
            </a:r>
          </a:p>
        </p:txBody>
      </p:sp>
      <p:sp>
        <p:nvSpPr>
          <p:cNvPr id="5" name="TextBox 4">
            <a:extLst>
              <a:ext uri="{FF2B5EF4-FFF2-40B4-BE49-F238E27FC236}">
                <a16:creationId xmlns:a16="http://schemas.microsoft.com/office/drawing/2014/main" id="{8DE0E2E3-0108-0E5A-A222-25AA6B5EFFF6}"/>
              </a:ext>
            </a:extLst>
          </p:cNvPr>
          <p:cNvSpPr txBox="1"/>
          <p:nvPr/>
        </p:nvSpPr>
        <p:spPr>
          <a:xfrm>
            <a:off x="659876" y="2393075"/>
            <a:ext cx="10147189" cy="400110"/>
          </a:xfrm>
          <a:prstGeom prst="rect">
            <a:avLst/>
          </a:prstGeom>
          <a:noFill/>
        </p:spPr>
        <p:txBody>
          <a:bodyPr wrap="square" rtlCol="0">
            <a:spAutoFit/>
          </a:bodyPr>
          <a:lstStyle/>
          <a:p>
            <a:r>
              <a:rPr lang="en-US" sz="2000" b="1" u="sng" dirty="0"/>
              <a:t>Make sure you’re aligned with:</a:t>
            </a:r>
          </a:p>
        </p:txBody>
      </p:sp>
      <p:pic>
        <p:nvPicPr>
          <p:cNvPr id="8" name="Graphic 7" descr="Badge Question Mark with solid fill">
            <a:extLst>
              <a:ext uri="{FF2B5EF4-FFF2-40B4-BE49-F238E27FC236}">
                <a16:creationId xmlns:a16="http://schemas.microsoft.com/office/drawing/2014/main" id="{840741E5-CBD7-EC63-6BBE-B1629BF957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966" y="1497711"/>
            <a:ext cx="570796" cy="570796"/>
          </a:xfrm>
          <a:prstGeom prst="rect">
            <a:avLst/>
          </a:prstGeom>
        </p:spPr>
      </p:pic>
    </p:spTree>
    <p:extLst>
      <p:ext uri="{BB962C8B-B14F-4D97-AF65-F5344CB8AC3E}">
        <p14:creationId xmlns:p14="http://schemas.microsoft.com/office/powerpoint/2010/main" val="459933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FCA7B1D-D9FF-DBBD-5644-2EEEA171B8B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D6D9E600-91F0-2B51-B2C4-0A52E9AA69D3}"/>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12</a:t>
            </a:fld>
            <a:endParaRPr lang="en-US"/>
          </a:p>
        </p:txBody>
      </p:sp>
      <p:pic>
        <p:nvPicPr>
          <p:cNvPr id="7" name="Picture 6" descr="A black and white logo&#10;&#10;Description automatically generated">
            <a:extLst>
              <a:ext uri="{FF2B5EF4-FFF2-40B4-BE49-F238E27FC236}">
                <a16:creationId xmlns:a16="http://schemas.microsoft.com/office/drawing/2014/main" id="{418B1C91-89E6-0E16-F1D6-C1E2699C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1" name="TextBox 10">
            <a:extLst>
              <a:ext uri="{FF2B5EF4-FFF2-40B4-BE49-F238E27FC236}">
                <a16:creationId xmlns:a16="http://schemas.microsoft.com/office/drawing/2014/main" id="{16CEE3DA-1392-8254-8631-174D212ACF5D}"/>
              </a:ext>
            </a:extLst>
          </p:cNvPr>
          <p:cNvSpPr txBox="1"/>
          <p:nvPr/>
        </p:nvSpPr>
        <p:spPr>
          <a:xfrm>
            <a:off x="659876" y="1087308"/>
            <a:ext cx="4957969" cy="501997"/>
          </a:xfrm>
          <a:prstGeom prst="rect">
            <a:avLst/>
          </a:prstGeom>
          <a:noFill/>
        </p:spPr>
        <p:txBody>
          <a:bodyPr wrap="square" rtlCol="0">
            <a:spAutoFit/>
          </a:bodyPr>
          <a:lstStyle/>
          <a:p>
            <a:pPr>
              <a:lnSpc>
                <a:spcPct val="150000"/>
              </a:lnSpc>
            </a:pPr>
            <a:r>
              <a:rPr lang="en-US" sz="2000" b="1" dirty="0">
                <a:latin typeface="+mj-lt"/>
              </a:rPr>
              <a:t>Sample Redlining Procedures:</a:t>
            </a:r>
          </a:p>
        </p:txBody>
      </p:sp>
      <p:sp>
        <p:nvSpPr>
          <p:cNvPr id="9" name="Rectangle 8">
            <a:extLst>
              <a:ext uri="{FF2B5EF4-FFF2-40B4-BE49-F238E27FC236}">
                <a16:creationId xmlns:a16="http://schemas.microsoft.com/office/drawing/2014/main" id="{C1947042-6035-0866-BB17-12143B9E641F}"/>
              </a:ext>
            </a:extLst>
          </p:cNvPr>
          <p:cNvSpPr/>
          <p:nvPr/>
        </p:nvSpPr>
        <p:spPr>
          <a:xfrm>
            <a:off x="659876" y="256001"/>
            <a:ext cx="11052928" cy="676373"/>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724A61B-E3F8-410B-CEA4-D9CBCCC9EC8A}"/>
              </a:ext>
            </a:extLst>
          </p:cNvPr>
          <p:cNvSpPr txBox="1">
            <a:spLocks/>
          </p:cNvSpPr>
          <p:nvPr/>
        </p:nvSpPr>
        <p:spPr>
          <a:xfrm>
            <a:off x="659876" y="256001"/>
            <a:ext cx="10704530" cy="676373"/>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a:latin typeface="Open Sans"/>
                <a:ea typeface="Open Sans"/>
                <a:cs typeface="Open Sans"/>
              </a:rPr>
              <a:t>WHAT SHOULD WE EXPECT FROM EACH OTHER?</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AE3EC385-37F3-AB34-F291-B118A58407E6}"/>
              </a:ext>
            </a:extLst>
          </p:cNvPr>
          <p:cNvSpPr txBox="1"/>
          <p:nvPr/>
        </p:nvSpPr>
        <p:spPr>
          <a:xfrm>
            <a:off x="737235" y="1855373"/>
            <a:ext cx="10035540" cy="3970318"/>
          </a:xfrm>
          <a:prstGeom prst="rect">
            <a:avLst/>
          </a:prstGeom>
          <a:noFill/>
          <a:ln>
            <a:solidFill>
              <a:schemeClr val="tx1"/>
            </a:solidFill>
          </a:ln>
        </p:spPr>
        <p:txBody>
          <a:bodyPr wrap="square" rtlCol="0">
            <a:spAutoFit/>
          </a:bodyPr>
          <a:lstStyle/>
          <a:p>
            <a:r>
              <a:rPr lang="en-US" dirty="0"/>
              <a:t>Dear [Counterparty],</a:t>
            </a:r>
          </a:p>
          <a:p>
            <a:endParaRPr lang="en-US" dirty="0"/>
          </a:p>
          <a:p>
            <a:r>
              <a:rPr lang="en-US" dirty="0"/>
              <a:t>Please find our Master Services Agreement template attached. Before we begin the redlining and negotiation process, let’s align on expectations. We follow contract redlining best practices in order to ensure clear, efficient, and collaborative redlines.</a:t>
            </a:r>
          </a:p>
          <a:p>
            <a:endParaRPr lang="en-US" dirty="0"/>
          </a:p>
          <a:p>
            <a:r>
              <a:rPr lang="en-US" dirty="0"/>
              <a:t>Contract redlines should be presented as follows:</a:t>
            </a:r>
          </a:p>
          <a:p>
            <a:endParaRPr lang="en-US" dirty="0"/>
          </a:p>
          <a:p>
            <a:pPr marL="285750" indent="-285750">
              <a:buFont typeface="Arial" panose="020B0604020202020204" pitchFamily="34" charset="0"/>
              <a:buChar char="•"/>
            </a:pPr>
            <a:r>
              <a:rPr lang="en-US" dirty="0"/>
              <a:t>Reflect all changes to the contract using Track Changes in Microsoft Word. </a:t>
            </a:r>
          </a:p>
          <a:p>
            <a:pPr marL="285750" indent="-285750">
              <a:buFont typeface="Arial" panose="020B0604020202020204" pitchFamily="34" charset="0"/>
              <a:buChar char="•"/>
            </a:pPr>
            <a:r>
              <a:rPr lang="en-US" dirty="0"/>
              <a:t>Leave comments in the margins explaining the reason for substantive changes.</a:t>
            </a:r>
          </a:p>
          <a:p>
            <a:pPr marL="285750" indent="-285750">
              <a:buFont typeface="Arial" panose="020B0604020202020204" pitchFamily="34" charset="0"/>
              <a:buChar char="•"/>
            </a:pPr>
            <a:r>
              <a:rPr lang="en-US" dirty="0"/>
              <a:t>Send the contract back to us in Microsoft Word format without Lock Tracking.</a:t>
            </a:r>
          </a:p>
          <a:p>
            <a:pPr marL="285750" indent="-285750">
              <a:buFont typeface="Arial" panose="020B0604020202020204" pitchFamily="34" charset="0"/>
              <a:buChar char="•"/>
            </a:pPr>
            <a:r>
              <a:rPr lang="en-US" dirty="0"/>
              <a:t>If you agree to a change we propose, you may Accept it. </a:t>
            </a:r>
          </a:p>
          <a:p>
            <a:pPr marL="285750" indent="-285750">
              <a:buFont typeface="Arial" panose="020B0604020202020204" pitchFamily="34" charset="0"/>
              <a:buChar char="•"/>
            </a:pPr>
            <a:r>
              <a:rPr lang="en-US" dirty="0"/>
              <a:t>If you disagree with a change we propose, instead of using the Reject button (which can disappear the redlines) we ask that you backspace the redline instead.</a:t>
            </a:r>
          </a:p>
        </p:txBody>
      </p:sp>
    </p:spTree>
    <p:extLst>
      <p:ext uri="{BB962C8B-B14F-4D97-AF65-F5344CB8AC3E}">
        <p14:creationId xmlns:p14="http://schemas.microsoft.com/office/powerpoint/2010/main" val="943838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22394" y="1635456"/>
            <a:ext cx="7947212" cy="3959352"/>
          </a:xfrm>
        </p:spPr>
        <p:txBody>
          <a:bodyPr>
            <a:normAutofit/>
          </a:bodyPr>
          <a:lstStyle/>
          <a:p>
            <a:pPr marL="0" indent="0" algn="ctr">
              <a:buNone/>
            </a:pPr>
            <a:r>
              <a:rPr lang="en-US" sz="5400" b="1" dirty="0">
                <a:highlight>
                  <a:srgbClr val="22C3C1"/>
                </a:highlight>
                <a:latin typeface="Roboto" panose="02000000000000000000" pitchFamily="2" charset="0"/>
                <a:ea typeface="Roboto" panose="02000000000000000000" pitchFamily="2" charset="0"/>
                <a:cs typeface="Roboto" panose="02000000000000000000" pitchFamily="2" charset="0"/>
              </a:rPr>
              <a:t>Align </a:t>
            </a:r>
            <a:r>
              <a:rPr lang="en-US" sz="5400" b="1" dirty="0">
                <a:latin typeface="Roboto" panose="02000000000000000000" pitchFamily="2" charset="0"/>
                <a:ea typeface="Roboto" panose="02000000000000000000" pitchFamily="2" charset="0"/>
                <a:cs typeface="Roboto" panose="02000000000000000000" pitchFamily="2" charset="0"/>
              </a:rPr>
              <a:t>your redlining style and your negotiation style.</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13</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pic>
        <p:nvPicPr>
          <p:cNvPr id="5" name="Picture 4" descr="A black and white logo&#10;&#10;Description automatically generated">
            <a:extLst>
              <a:ext uri="{FF2B5EF4-FFF2-40B4-BE49-F238E27FC236}">
                <a16:creationId xmlns:a16="http://schemas.microsoft.com/office/drawing/2014/main" id="{A1D404F5-F70D-4D95-253F-914D9792E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827812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2DDFFEBA-D231-AFBF-8871-B570990EA0BC}"/>
              </a:ext>
            </a:extLst>
          </p:cNvPr>
          <p:cNvSpPr/>
          <p:nvPr/>
        </p:nvSpPr>
        <p:spPr>
          <a:xfrm>
            <a:off x="628141" y="4923673"/>
            <a:ext cx="398903" cy="365125"/>
          </a:xfrm>
          <a:prstGeom prst="ellipse">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2AF854F-DC34-EA0D-75C6-BDEB34FD7C2B}"/>
              </a:ext>
            </a:extLst>
          </p:cNvPr>
          <p:cNvSpPr/>
          <p:nvPr/>
        </p:nvSpPr>
        <p:spPr>
          <a:xfrm>
            <a:off x="628142" y="3869309"/>
            <a:ext cx="398903" cy="365125"/>
          </a:xfrm>
          <a:prstGeom prst="ellipse">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B3179A6-3CC0-ACDF-698D-3A562F091694}"/>
              </a:ext>
            </a:extLst>
          </p:cNvPr>
          <p:cNvSpPr/>
          <p:nvPr/>
        </p:nvSpPr>
        <p:spPr>
          <a:xfrm>
            <a:off x="628142" y="3046666"/>
            <a:ext cx="398903" cy="365125"/>
          </a:xfrm>
          <a:prstGeom prst="ellipse">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4C717D-8619-1FC8-DECF-4DFA6D215931}"/>
              </a:ext>
            </a:extLst>
          </p:cNvPr>
          <p:cNvSpPr/>
          <p:nvPr/>
        </p:nvSpPr>
        <p:spPr>
          <a:xfrm>
            <a:off x="628142" y="2224023"/>
            <a:ext cx="398903" cy="365125"/>
          </a:xfrm>
          <a:prstGeom prst="ellipse">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657BCD2-CA7C-62C8-1C7B-C98DE6A32430}"/>
              </a:ext>
            </a:extLst>
          </p:cNvPr>
          <p:cNvSpPr/>
          <p:nvPr/>
        </p:nvSpPr>
        <p:spPr>
          <a:xfrm>
            <a:off x="659876" y="1401380"/>
            <a:ext cx="398903" cy="365125"/>
          </a:xfrm>
          <a:prstGeom prst="ellipse">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46BFCC-3D43-97F2-582F-362FF7357A1F}"/>
              </a:ext>
            </a:extLst>
          </p:cNvPr>
          <p:cNvSpPr/>
          <p:nvPr/>
        </p:nvSpPr>
        <p:spPr>
          <a:xfrm>
            <a:off x="659876" y="256002"/>
            <a:ext cx="11052928" cy="61012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28230"/>
            <a:ext cx="10704530" cy="676373"/>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FIVE COMMON NEGOTIATION STYLES</a:t>
            </a:r>
          </a:p>
        </p:txBody>
      </p:sp>
      <p:sp>
        <p:nvSpPr>
          <p:cNvPr id="3" name="Footer Placeholder 4">
            <a:extLst>
              <a:ext uri="{FF2B5EF4-FFF2-40B4-BE49-F238E27FC236}">
                <a16:creationId xmlns:a16="http://schemas.microsoft.com/office/drawing/2014/main" id="{4FCA7B1D-D9FF-DBBD-5644-2EEEA171B8B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D6D9E600-91F0-2B51-B2C4-0A52E9AA69D3}"/>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14</a:t>
            </a:fld>
            <a:endParaRPr lang="en-US"/>
          </a:p>
        </p:txBody>
      </p:sp>
      <p:graphicFrame>
        <p:nvGraphicFramePr>
          <p:cNvPr id="8" name="Table 8">
            <a:extLst>
              <a:ext uri="{FF2B5EF4-FFF2-40B4-BE49-F238E27FC236}">
                <a16:creationId xmlns:a16="http://schemas.microsoft.com/office/drawing/2014/main" id="{4E00F1FA-B484-9A49-45C5-36E4C4FB7AC5}"/>
              </a:ext>
            </a:extLst>
          </p:cNvPr>
          <p:cNvGraphicFramePr>
            <a:graphicFrameLocks noGrp="1"/>
          </p:cNvGraphicFramePr>
          <p:nvPr>
            <p:extLst>
              <p:ext uri="{D42A27DB-BD31-4B8C-83A1-F6EECF244321}">
                <p14:modId xmlns:p14="http://schemas.microsoft.com/office/powerpoint/2010/main" val="2838913809"/>
              </p:ext>
            </p:extLst>
          </p:nvPr>
        </p:nvGraphicFramePr>
        <p:xfrm>
          <a:off x="660594" y="1403097"/>
          <a:ext cx="4031721" cy="4114800"/>
        </p:xfrm>
        <a:graphic>
          <a:graphicData uri="http://schemas.openxmlformats.org/drawingml/2006/table">
            <a:tbl>
              <a:tblPr firstRow="1" bandRow="1">
                <a:tableStyleId>{5C22544A-7EE6-4342-B048-85BDC9FD1C3A}</a:tableStyleId>
              </a:tblPr>
              <a:tblGrid>
                <a:gridCol w="804676">
                  <a:extLst>
                    <a:ext uri="{9D8B030D-6E8A-4147-A177-3AD203B41FA5}">
                      <a16:colId xmlns:a16="http://schemas.microsoft.com/office/drawing/2014/main" val="3103341323"/>
                    </a:ext>
                  </a:extLst>
                </a:gridCol>
                <a:gridCol w="3227045">
                  <a:extLst>
                    <a:ext uri="{9D8B030D-6E8A-4147-A177-3AD203B41FA5}">
                      <a16:colId xmlns:a16="http://schemas.microsoft.com/office/drawing/2014/main" val="3488917763"/>
                    </a:ext>
                  </a:extLst>
                </a:gridCol>
              </a:tblGrid>
              <a:tr h="822960">
                <a:tc>
                  <a:txBody>
                    <a:bodyPr/>
                    <a:lstStyle/>
                    <a:p>
                      <a:pPr algn="l">
                        <a:spcAft>
                          <a:spcPts val="1000"/>
                        </a:spcAft>
                      </a:pPr>
                      <a:r>
                        <a:rPr lang="en-US" sz="2000" b="0" dirty="0">
                          <a:solidFill>
                            <a:schemeClr val="tx1"/>
                          </a:solidFill>
                          <a:latin typeface="+mj-lt"/>
                          <a:cs typeface="Arial" panose="020B0604020202020204" pitchFamily="34" charset="0"/>
                        </a:rPr>
                        <a:t>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spcAft>
                          <a:spcPts val="1000"/>
                        </a:spcAft>
                      </a:pPr>
                      <a:r>
                        <a:rPr lang="en-US" sz="2000" b="1" dirty="0">
                          <a:solidFill>
                            <a:schemeClr val="tx1"/>
                          </a:solidFill>
                          <a:latin typeface="+mj-lt"/>
                          <a:cs typeface="Arial" panose="020B0604020202020204" pitchFamily="34" charset="0"/>
                        </a:rPr>
                        <a:t>Accommodating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6666563"/>
                  </a:ext>
                </a:extLst>
              </a:tr>
              <a:tr h="822960">
                <a:tc>
                  <a:txBody>
                    <a:bodyPr/>
                    <a:lstStyle/>
                    <a:p>
                      <a:pPr algn="l">
                        <a:spcAft>
                          <a:spcPts val="1000"/>
                        </a:spcAft>
                      </a:pPr>
                      <a:r>
                        <a:rPr lang="en-US" sz="2000" dirty="0">
                          <a:latin typeface="+mj-lt"/>
                          <a:cs typeface="Arial" panose="020B0604020202020204" pitchFamily="34" charset="0"/>
                        </a:rPr>
                        <a:t>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spcAft>
                          <a:spcPts val="1000"/>
                        </a:spcAft>
                      </a:pPr>
                      <a:r>
                        <a:rPr lang="en-US" sz="2000" b="1" dirty="0">
                          <a:latin typeface="+mj-lt"/>
                          <a:cs typeface="Arial" panose="020B0604020202020204" pitchFamily="34" charset="0"/>
                        </a:rPr>
                        <a:t>Avoiding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565586"/>
                  </a:ext>
                </a:extLst>
              </a:tr>
              <a:tr h="822960">
                <a:tc>
                  <a:txBody>
                    <a:bodyPr/>
                    <a:lstStyle/>
                    <a:p>
                      <a:pPr algn="l">
                        <a:spcAft>
                          <a:spcPts val="1000"/>
                        </a:spcAft>
                      </a:pPr>
                      <a:r>
                        <a:rPr lang="en-US" sz="2000" dirty="0">
                          <a:latin typeface="+mj-lt"/>
                          <a:cs typeface="Arial" panose="020B060402020202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spcAft>
                          <a:spcPts val="1000"/>
                        </a:spcAft>
                      </a:pPr>
                      <a:r>
                        <a:rPr lang="en-US" sz="2000" b="1" dirty="0">
                          <a:latin typeface="+mj-lt"/>
                          <a:cs typeface="Arial" panose="020B0604020202020204" pitchFamily="34" charset="0"/>
                        </a:rPr>
                        <a:t>Collaborative (win/win)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69974142"/>
                  </a:ext>
                </a:extLst>
              </a:tr>
              <a:tr h="822960">
                <a:tc>
                  <a:txBody>
                    <a:bodyPr/>
                    <a:lstStyle/>
                    <a:p>
                      <a:pPr algn="l">
                        <a:spcAft>
                          <a:spcPts val="1000"/>
                        </a:spcAft>
                      </a:pPr>
                      <a:r>
                        <a:rPr lang="en-US" sz="2000" dirty="0">
                          <a:latin typeface="+mj-lt"/>
                          <a:cs typeface="Arial" panose="020B0604020202020204" pitchFamily="34" charset="0"/>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spcAft>
                          <a:spcPts val="1000"/>
                        </a:spcAft>
                      </a:pPr>
                      <a:r>
                        <a:rPr lang="en-US" sz="2000" b="1" dirty="0">
                          <a:latin typeface="+mj-lt"/>
                          <a:cs typeface="Arial" panose="020B0604020202020204" pitchFamily="34" charset="0"/>
                        </a:rPr>
                        <a:t>Competitive (win/lose)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5224845"/>
                  </a:ext>
                </a:extLst>
              </a:tr>
              <a:tr h="822960">
                <a:tc>
                  <a:txBody>
                    <a:bodyPr/>
                    <a:lstStyle/>
                    <a:p>
                      <a:pPr algn="l">
                        <a:spcAft>
                          <a:spcPts val="1000"/>
                        </a:spcAft>
                      </a:pPr>
                      <a:endParaRPr lang="en-US" sz="500" dirty="0">
                        <a:latin typeface="+mj-lt"/>
                        <a:cs typeface="Arial" panose="020B0604020202020204" pitchFamily="34" charset="0"/>
                      </a:endParaRPr>
                    </a:p>
                    <a:p>
                      <a:pPr algn="l">
                        <a:spcAft>
                          <a:spcPts val="1000"/>
                        </a:spcAft>
                      </a:pPr>
                      <a:r>
                        <a:rPr lang="en-US" sz="2000" dirty="0">
                          <a:latin typeface="+mj-lt"/>
                          <a:cs typeface="Arial" panose="020B0604020202020204" pitchFamily="34" charset="0"/>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spcAft>
                          <a:spcPts val="1000"/>
                        </a:spcAft>
                      </a:pPr>
                      <a:endParaRPr lang="en-US" sz="500" b="1" dirty="0">
                        <a:latin typeface="+mj-lt"/>
                        <a:cs typeface="Arial" panose="020B0604020202020204" pitchFamily="34" charset="0"/>
                      </a:endParaRPr>
                    </a:p>
                    <a:p>
                      <a:pPr algn="l">
                        <a:spcAft>
                          <a:spcPts val="1000"/>
                        </a:spcAft>
                      </a:pPr>
                      <a:r>
                        <a:rPr lang="en-US" sz="2000" b="1" dirty="0">
                          <a:latin typeface="+mj-lt"/>
                          <a:cs typeface="Arial" panose="020B0604020202020204" pitchFamily="34" charset="0"/>
                        </a:rPr>
                        <a:t>Compromising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7777298"/>
                  </a:ext>
                </a:extLst>
              </a:tr>
            </a:tbl>
          </a:graphicData>
        </a:graphic>
      </p:graphicFrame>
      <p:graphicFrame>
        <p:nvGraphicFramePr>
          <p:cNvPr id="5" name="Table 4">
            <a:extLst>
              <a:ext uri="{FF2B5EF4-FFF2-40B4-BE49-F238E27FC236}">
                <a16:creationId xmlns:a16="http://schemas.microsoft.com/office/drawing/2014/main" id="{8DE08BA5-D235-C04A-A33C-30D8AD93020E}"/>
              </a:ext>
            </a:extLst>
          </p:cNvPr>
          <p:cNvGraphicFramePr>
            <a:graphicFrameLocks noGrp="1"/>
          </p:cNvGraphicFramePr>
          <p:nvPr>
            <p:extLst>
              <p:ext uri="{D42A27DB-BD31-4B8C-83A1-F6EECF244321}">
                <p14:modId xmlns:p14="http://schemas.microsoft.com/office/powerpoint/2010/main" val="124941055"/>
              </p:ext>
            </p:extLst>
          </p:nvPr>
        </p:nvGraphicFramePr>
        <p:xfrm>
          <a:off x="4692316" y="1379231"/>
          <a:ext cx="7020488" cy="4297680"/>
        </p:xfrm>
        <a:graphic>
          <a:graphicData uri="http://schemas.openxmlformats.org/drawingml/2006/table">
            <a:tbl>
              <a:tblPr firstRow="1" bandRow="1">
                <a:tableStyleId>{5C22544A-7EE6-4342-B048-85BDC9FD1C3A}</a:tableStyleId>
              </a:tblPr>
              <a:tblGrid>
                <a:gridCol w="7020488">
                  <a:extLst>
                    <a:ext uri="{9D8B030D-6E8A-4147-A177-3AD203B41FA5}">
                      <a16:colId xmlns:a16="http://schemas.microsoft.com/office/drawing/2014/main" val="1519950805"/>
                    </a:ext>
                  </a:extLst>
                </a:gridCol>
              </a:tblGrid>
              <a:tr h="822960">
                <a:tc>
                  <a:txBody>
                    <a:bodyPr/>
                    <a:lstStyle/>
                    <a:p>
                      <a:pPr algn="l">
                        <a:spcAft>
                          <a:spcPts val="1000"/>
                        </a:spcAft>
                      </a:pPr>
                      <a:r>
                        <a:rPr lang="en-US" sz="2000" b="0" dirty="0">
                          <a:solidFill>
                            <a:schemeClr val="tx1"/>
                          </a:solidFill>
                          <a:latin typeface="+mj-lt"/>
                          <a:cs typeface="Arial" panose="020B0604020202020204" pitchFamily="34" charset="0"/>
                        </a:rPr>
                        <a:t>Accepting all redlines right away because you really want this deal to close.</a:t>
                      </a:r>
                    </a:p>
                  </a:txBody>
                  <a:tcPr>
                    <a:lnL w="12700" cmpd="sng">
                      <a:noFill/>
                    </a:lnL>
                    <a:lnR w="12700" cmpd="sng">
                      <a:noFill/>
                    </a:lnR>
                    <a:lnT w="12700" cap="flat" cmpd="sng" algn="ctr">
                      <a:noFill/>
                      <a:prstDash val="solid"/>
                      <a:round/>
                      <a:headEnd type="none" w="med" len="med"/>
                      <a:tailEnd type="none" w="med" len="med"/>
                    </a:lnT>
                    <a:lnB w="12700" cap="flat" cmpd="sng" algn="ctr">
                      <a:solidFill>
                        <a:srgbClr val="22C3C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9567956"/>
                  </a:ext>
                </a:extLst>
              </a:tr>
              <a:tr h="822960">
                <a:tc>
                  <a:txBody>
                    <a:bodyPr/>
                    <a:lstStyle/>
                    <a:p>
                      <a:pPr algn="l">
                        <a:spcAft>
                          <a:spcPts val="1000"/>
                        </a:spcAft>
                      </a:pPr>
                      <a:r>
                        <a:rPr lang="en-US" sz="2000" dirty="0">
                          <a:latin typeface="+mj-lt"/>
                          <a:cs typeface="Arial" panose="020B0604020202020204" pitchFamily="34" charset="0"/>
                        </a:rPr>
                        <a:t>Ignoring markups, questions, comments; deferring the decision to a later time; non-responsive to emails.</a:t>
                      </a:r>
                    </a:p>
                  </a:txBody>
                  <a:tcPr>
                    <a:lnL w="12700" cmpd="sng">
                      <a:noFill/>
                    </a:lnL>
                    <a:lnR w="12700" cmpd="sng">
                      <a:noFill/>
                    </a:lnR>
                    <a:lnT w="12700" cap="flat" cmpd="sng" algn="ctr">
                      <a:solidFill>
                        <a:srgbClr val="22C3C1"/>
                      </a:solidFill>
                      <a:prstDash val="solid"/>
                      <a:round/>
                      <a:headEnd type="none" w="med" len="med"/>
                      <a:tailEnd type="none" w="med" len="med"/>
                    </a:lnT>
                    <a:lnB w="12700" cap="flat" cmpd="sng" algn="ctr">
                      <a:solidFill>
                        <a:srgbClr val="22C3C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6425132"/>
                  </a:ext>
                </a:extLst>
              </a:tr>
              <a:tr h="822960">
                <a:tc>
                  <a:txBody>
                    <a:bodyPr/>
                    <a:lstStyle/>
                    <a:p>
                      <a:pPr algn="l">
                        <a:spcAft>
                          <a:spcPts val="1000"/>
                        </a:spcAft>
                      </a:pPr>
                      <a:r>
                        <a:rPr lang="en-US" sz="2000" dirty="0">
                          <a:latin typeface="+mj-lt"/>
                          <a:cs typeface="Arial" panose="020B0604020202020204" pitchFamily="34" charset="0"/>
                        </a:rPr>
                        <a:t>Redlines plus explanatory comments with parties working together to find solutions.  </a:t>
                      </a:r>
                      <a:endParaRPr lang="en-US" sz="2000" dirty="0">
                        <a:solidFill>
                          <a:srgbClr val="FF5757"/>
                        </a:solidFill>
                        <a:latin typeface="+mj-lt"/>
                        <a:cs typeface="Arial" panose="020B0604020202020204" pitchFamily="34" charset="0"/>
                      </a:endParaRPr>
                    </a:p>
                  </a:txBody>
                  <a:tcPr>
                    <a:lnL w="12700" cmpd="sng">
                      <a:noFill/>
                    </a:lnL>
                    <a:lnR w="12700" cmpd="sng">
                      <a:noFill/>
                    </a:lnR>
                    <a:lnT w="12700" cap="flat" cmpd="sng" algn="ctr">
                      <a:solidFill>
                        <a:srgbClr val="22C3C1"/>
                      </a:solidFill>
                      <a:prstDash val="solid"/>
                      <a:round/>
                      <a:headEnd type="none" w="med" len="med"/>
                      <a:tailEnd type="none" w="med" len="med"/>
                    </a:lnT>
                    <a:lnB w="12700" cap="flat" cmpd="sng" algn="ctr">
                      <a:solidFill>
                        <a:srgbClr val="22C3C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2837684"/>
                  </a:ext>
                </a:extLst>
              </a:tr>
              <a:tr h="822960">
                <a:tc>
                  <a:txBody>
                    <a:bodyPr/>
                    <a:lstStyle/>
                    <a:p>
                      <a:pPr algn="l">
                        <a:spcAft>
                          <a:spcPts val="1000"/>
                        </a:spcAft>
                      </a:pPr>
                      <a:r>
                        <a:rPr lang="en-US" sz="2000" dirty="0">
                          <a:latin typeface="+mj-lt"/>
                          <a:cs typeface="Arial" panose="020B0604020202020204" pitchFamily="34" charset="0"/>
                        </a:rPr>
                        <a:t>Ignoring or removing markups, questions, comments without explanation; not using explanatory comments with redlines; sending redlines in PDF or Lock Tracking.</a:t>
                      </a:r>
                    </a:p>
                  </a:txBody>
                  <a:tcPr>
                    <a:lnL w="12700" cmpd="sng">
                      <a:noFill/>
                    </a:lnL>
                    <a:lnR w="12700" cmpd="sng">
                      <a:noFill/>
                    </a:lnR>
                    <a:lnT w="12700" cap="flat" cmpd="sng" algn="ctr">
                      <a:solidFill>
                        <a:srgbClr val="22C3C1"/>
                      </a:solidFill>
                      <a:prstDash val="solid"/>
                      <a:round/>
                      <a:headEnd type="none" w="med" len="med"/>
                      <a:tailEnd type="none" w="med" len="med"/>
                    </a:lnT>
                    <a:lnB w="12700" cap="flat" cmpd="sng" algn="ctr">
                      <a:solidFill>
                        <a:srgbClr val="22C3C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8002732"/>
                  </a:ext>
                </a:extLst>
              </a:tr>
              <a:tr h="822960">
                <a:tc>
                  <a:txBody>
                    <a:bodyPr/>
                    <a:lstStyle/>
                    <a:p>
                      <a:pPr algn="l">
                        <a:spcAft>
                          <a:spcPts val="1000"/>
                        </a:spcAft>
                      </a:pPr>
                      <a:r>
                        <a:rPr lang="en-US" sz="2000" dirty="0">
                          <a:latin typeface="+mj-lt"/>
                          <a:cs typeface="Arial" panose="020B0604020202020204" pitchFamily="34" charset="0"/>
                        </a:rPr>
                        <a:t>Offering conditional counterproposals, getting internal approvals to accept certain risks.</a:t>
                      </a:r>
                    </a:p>
                  </a:txBody>
                  <a:tcPr>
                    <a:lnL w="12700" cmpd="sng">
                      <a:noFill/>
                    </a:lnL>
                    <a:lnR w="12700" cmpd="sng">
                      <a:noFill/>
                    </a:lnR>
                    <a:lnT w="12700" cap="flat" cmpd="sng" algn="ctr">
                      <a:solidFill>
                        <a:srgbClr val="22C3C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8835695"/>
                  </a:ext>
                </a:extLst>
              </a:tr>
            </a:tbl>
          </a:graphicData>
        </a:graphic>
      </p:graphicFrame>
      <p:pic>
        <p:nvPicPr>
          <p:cNvPr id="7" name="Picture 6" descr="A black and white logo&#10;&#10;Description automatically generated">
            <a:extLst>
              <a:ext uri="{FF2B5EF4-FFF2-40B4-BE49-F238E27FC236}">
                <a16:creationId xmlns:a16="http://schemas.microsoft.com/office/drawing/2014/main" id="{418B1C91-89E6-0E16-F1D6-C1E2699C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172085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F5995C-EB00-67F2-CB9A-9FB08BC3C8F6}"/>
              </a:ext>
            </a:extLst>
          </p:cNvPr>
          <p:cNvSpPr/>
          <p:nvPr/>
        </p:nvSpPr>
        <p:spPr>
          <a:xfrm>
            <a:off x="659876" y="256001"/>
            <a:ext cx="11052928" cy="595035"/>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6F03E-C58E-42EF-BD4E-EDC1A4E52565}"/>
              </a:ext>
            </a:extLst>
          </p:cNvPr>
          <p:cNvSpPr>
            <a:spLocks noGrp="1"/>
          </p:cNvSpPr>
          <p:nvPr>
            <p:ph type="title"/>
          </p:nvPr>
        </p:nvSpPr>
        <p:spPr>
          <a:xfrm>
            <a:off x="659876" y="255949"/>
            <a:ext cx="9448800" cy="595036"/>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EXAMPLE REDLINES 1</a:t>
            </a:r>
          </a:p>
        </p:txBody>
      </p:sp>
      <p:sp>
        <p:nvSpPr>
          <p:cNvPr id="8" name="TextBox 7">
            <a:extLst>
              <a:ext uri="{FF2B5EF4-FFF2-40B4-BE49-F238E27FC236}">
                <a16:creationId xmlns:a16="http://schemas.microsoft.com/office/drawing/2014/main" id="{364B29D6-AC3F-3068-70AE-5CEE15E7A5BE}"/>
              </a:ext>
            </a:extLst>
          </p:cNvPr>
          <p:cNvSpPr txBox="1"/>
          <p:nvPr/>
        </p:nvSpPr>
        <p:spPr>
          <a:xfrm>
            <a:off x="7601558" y="2371262"/>
            <a:ext cx="2614109" cy="923330"/>
          </a:xfrm>
          <a:prstGeom prst="rect">
            <a:avLst/>
          </a:prstGeom>
          <a:noFill/>
        </p:spPr>
        <p:txBody>
          <a:bodyPr wrap="square" rtlCol="0">
            <a:spAutoFit/>
          </a:bodyPr>
          <a:lstStyle/>
          <a:p>
            <a:pPr algn="ctr"/>
            <a:r>
              <a:rPr lang="en-US" b="1" dirty="0"/>
              <a:t>No explanatory comments with redlines</a:t>
            </a:r>
          </a:p>
        </p:txBody>
      </p:sp>
      <p:sp>
        <p:nvSpPr>
          <p:cNvPr id="10" name="TextBox 9">
            <a:extLst>
              <a:ext uri="{FF2B5EF4-FFF2-40B4-BE49-F238E27FC236}">
                <a16:creationId xmlns:a16="http://schemas.microsoft.com/office/drawing/2014/main" id="{1B0E4971-D67C-7807-A84E-12AC144A3B37}"/>
              </a:ext>
            </a:extLst>
          </p:cNvPr>
          <p:cNvSpPr txBox="1"/>
          <p:nvPr/>
        </p:nvSpPr>
        <p:spPr>
          <a:xfrm>
            <a:off x="7601558" y="3944825"/>
            <a:ext cx="2508048" cy="923330"/>
          </a:xfrm>
          <a:prstGeom prst="rect">
            <a:avLst/>
          </a:prstGeom>
          <a:noFill/>
        </p:spPr>
        <p:txBody>
          <a:bodyPr wrap="square">
            <a:spAutoFit/>
          </a:bodyPr>
          <a:lstStyle/>
          <a:p>
            <a:pPr algn="ctr"/>
            <a:r>
              <a:rPr lang="en-US" b="1" dirty="0"/>
              <a:t>Competitive or Avoiding negotiation style</a:t>
            </a:r>
            <a:endParaRPr lang="en-US" dirty="0"/>
          </a:p>
        </p:txBody>
      </p:sp>
      <p:sp>
        <p:nvSpPr>
          <p:cNvPr id="11" name="Equals 10">
            <a:extLst>
              <a:ext uri="{FF2B5EF4-FFF2-40B4-BE49-F238E27FC236}">
                <a16:creationId xmlns:a16="http://schemas.microsoft.com/office/drawing/2014/main" id="{2ED96FD6-4477-EFD6-EC96-84BE1F1798AD}"/>
              </a:ext>
            </a:extLst>
          </p:cNvPr>
          <p:cNvSpPr/>
          <p:nvPr/>
        </p:nvSpPr>
        <p:spPr>
          <a:xfrm>
            <a:off x="8624293" y="3512132"/>
            <a:ext cx="462578" cy="215153"/>
          </a:xfrm>
          <a:prstGeom prst="mathEqual">
            <a:avLst/>
          </a:prstGeom>
          <a:solidFill>
            <a:srgbClr val="FF5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1B545E68-CC1B-AB7F-86C4-094674D003F4}"/>
              </a:ext>
            </a:extLst>
          </p:cNvPr>
          <p:cNvPicPr>
            <a:picLocks noChangeAspect="1"/>
          </p:cNvPicPr>
          <p:nvPr/>
        </p:nvPicPr>
        <p:blipFill>
          <a:blip r:embed="rId3"/>
          <a:stretch>
            <a:fillRect/>
          </a:stretch>
        </p:blipFill>
        <p:spPr>
          <a:xfrm>
            <a:off x="659876" y="1501269"/>
            <a:ext cx="5925063" cy="4694327"/>
          </a:xfrm>
          <a:prstGeom prst="rect">
            <a:avLst/>
          </a:prstGeom>
          <a:ln>
            <a:solidFill>
              <a:schemeClr val="tx1"/>
            </a:solidFill>
          </a:ln>
        </p:spPr>
      </p:pic>
      <p:sp>
        <p:nvSpPr>
          <p:cNvPr id="7" name="Footer Placeholder 4">
            <a:extLst>
              <a:ext uri="{FF2B5EF4-FFF2-40B4-BE49-F238E27FC236}">
                <a16:creationId xmlns:a16="http://schemas.microsoft.com/office/drawing/2014/main" id="{C795C95C-ED35-556A-233C-C56ABB8EDD15}"/>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9" name="Picture 8" descr="A black and white logo&#10;&#10;Description automatically generated">
            <a:extLst>
              <a:ext uri="{FF2B5EF4-FFF2-40B4-BE49-F238E27FC236}">
                <a16:creationId xmlns:a16="http://schemas.microsoft.com/office/drawing/2014/main" id="{97CF1137-684A-1DDE-DEBD-74EB58C3D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2" name="Slide Number Placeholder 5">
            <a:extLst>
              <a:ext uri="{FF2B5EF4-FFF2-40B4-BE49-F238E27FC236}">
                <a16:creationId xmlns:a16="http://schemas.microsoft.com/office/drawing/2014/main" id="{21AC0B7B-5576-EA9B-7737-386F172E8596}"/>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15</a:t>
            </a:fld>
            <a:endParaRPr lang="en-US"/>
          </a:p>
        </p:txBody>
      </p:sp>
    </p:spTree>
    <p:extLst>
      <p:ext uri="{BB962C8B-B14F-4D97-AF65-F5344CB8AC3E}">
        <p14:creationId xmlns:p14="http://schemas.microsoft.com/office/powerpoint/2010/main" val="19855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64B29D6-AC3F-3068-70AE-5CEE15E7A5BE}"/>
              </a:ext>
            </a:extLst>
          </p:cNvPr>
          <p:cNvSpPr txBox="1"/>
          <p:nvPr/>
        </p:nvSpPr>
        <p:spPr>
          <a:xfrm>
            <a:off x="1742764" y="4718199"/>
            <a:ext cx="2614109" cy="923330"/>
          </a:xfrm>
          <a:prstGeom prst="rect">
            <a:avLst/>
          </a:prstGeom>
          <a:noFill/>
        </p:spPr>
        <p:txBody>
          <a:bodyPr wrap="square" rtlCol="0">
            <a:spAutoFit/>
          </a:bodyPr>
          <a:lstStyle/>
          <a:p>
            <a:pPr algn="ctr"/>
            <a:r>
              <a:rPr lang="en-US" b="1" dirty="0"/>
              <a:t>Helpful explanatory comments with redlines</a:t>
            </a:r>
          </a:p>
        </p:txBody>
      </p:sp>
      <p:sp>
        <p:nvSpPr>
          <p:cNvPr id="10" name="TextBox 9">
            <a:extLst>
              <a:ext uri="{FF2B5EF4-FFF2-40B4-BE49-F238E27FC236}">
                <a16:creationId xmlns:a16="http://schemas.microsoft.com/office/drawing/2014/main" id="{1B0E4971-D67C-7807-A84E-12AC144A3B37}"/>
              </a:ext>
            </a:extLst>
          </p:cNvPr>
          <p:cNvSpPr txBox="1"/>
          <p:nvPr/>
        </p:nvSpPr>
        <p:spPr>
          <a:xfrm>
            <a:off x="5943578" y="4681004"/>
            <a:ext cx="2508048" cy="923330"/>
          </a:xfrm>
          <a:prstGeom prst="rect">
            <a:avLst/>
          </a:prstGeom>
          <a:noFill/>
        </p:spPr>
        <p:txBody>
          <a:bodyPr wrap="square">
            <a:spAutoFit/>
          </a:bodyPr>
          <a:lstStyle/>
          <a:p>
            <a:pPr algn="ctr"/>
            <a:r>
              <a:rPr lang="en-US" b="1" dirty="0"/>
              <a:t>Collaborative or Compromising negotiation style</a:t>
            </a:r>
            <a:endParaRPr lang="en-US" dirty="0"/>
          </a:p>
        </p:txBody>
      </p:sp>
      <p:sp>
        <p:nvSpPr>
          <p:cNvPr id="11" name="Equals 10">
            <a:extLst>
              <a:ext uri="{FF2B5EF4-FFF2-40B4-BE49-F238E27FC236}">
                <a16:creationId xmlns:a16="http://schemas.microsoft.com/office/drawing/2014/main" id="{2ED96FD6-4477-EFD6-EC96-84BE1F1798AD}"/>
              </a:ext>
            </a:extLst>
          </p:cNvPr>
          <p:cNvSpPr/>
          <p:nvPr/>
        </p:nvSpPr>
        <p:spPr>
          <a:xfrm>
            <a:off x="4921698" y="5012398"/>
            <a:ext cx="462578" cy="215153"/>
          </a:xfrm>
          <a:prstGeom prst="mathEqual">
            <a:avLst/>
          </a:prstGeom>
          <a:solidFill>
            <a:srgbClr val="FF5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573812F-B50A-9D5C-C7E9-F36178E6AED2}"/>
              </a:ext>
            </a:extLst>
          </p:cNvPr>
          <p:cNvSpPr txBox="1"/>
          <p:nvPr/>
        </p:nvSpPr>
        <p:spPr>
          <a:xfrm>
            <a:off x="9729734" y="4927516"/>
            <a:ext cx="1862318" cy="1200329"/>
          </a:xfrm>
          <a:prstGeom prst="rect">
            <a:avLst/>
          </a:prstGeom>
          <a:noFill/>
        </p:spPr>
        <p:txBody>
          <a:bodyPr wrap="square" rtlCol="0">
            <a:spAutoFit/>
          </a:bodyPr>
          <a:lstStyle/>
          <a:p>
            <a:pPr algn="ctr"/>
            <a:r>
              <a:rPr lang="en-US" b="1" dirty="0">
                <a:solidFill>
                  <a:schemeClr val="bg1"/>
                </a:solidFill>
              </a:rPr>
              <a:t>Stay tuned for Part 2 for a deep dive into comments!</a:t>
            </a:r>
          </a:p>
        </p:txBody>
      </p:sp>
      <p:sp>
        <p:nvSpPr>
          <p:cNvPr id="2" name="Rectangle 1">
            <a:extLst>
              <a:ext uri="{FF2B5EF4-FFF2-40B4-BE49-F238E27FC236}">
                <a16:creationId xmlns:a16="http://schemas.microsoft.com/office/drawing/2014/main" id="{84C57B29-65B8-E85E-1C29-777947DBEF7B}"/>
              </a:ext>
            </a:extLst>
          </p:cNvPr>
          <p:cNvSpPr/>
          <p:nvPr/>
        </p:nvSpPr>
        <p:spPr>
          <a:xfrm>
            <a:off x="659876" y="256002"/>
            <a:ext cx="11052928" cy="5771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B0A575-90CA-5EF1-E257-3D5A6474FBA1}"/>
              </a:ext>
            </a:extLst>
          </p:cNvPr>
          <p:cNvSpPr>
            <a:spLocks noGrp="1"/>
          </p:cNvSpPr>
          <p:nvPr>
            <p:ph type="title"/>
          </p:nvPr>
        </p:nvSpPr>
        <p:spPr>
          <a:xfrm>
            <a:off x="659876" y="255949"/>
            <a:ext cx="9448800" cy="577172"/>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EXAMPLE REDLINES 2</a:t>
            </a:r>
          </a:p>
        </p:txBody>
      </p:sp>
      <p:pic>
        <p:nvPicPr>
          <p:cNvPr id="12" name="Picture 11">
            <a:extLst>
              <a:ext uri="{FF2B5EF4-FFF2-40B4-BE49-F238E27FC236}">
                <a16:creationId xmlns:a16="http://schemas.microsoft.com/office/drawing/2014/main" id="{AF8F3F6E-C258-31EC-56DA-45C66CDA5EDA}"/>
              </a:ext>
            </a:extLst>
          </p:cNvPr>
          <p:cNvPicPr>
            <a:picLocks noChangeAspect="1"/>
          </p:cNvPicPr>
          <p:nvPr/>
        </p:nvPicPr>
        <p:blipFill>
          <a:blip r:embed="rId3"/>
          <a:stretch>
            <a:fillRect/>
          </a:stretch>
        </p:blipFill>
        <p:spPr>
          <a:xfrm>
            <a:off x="659876" y="1276360"/>
            <a:ext cx="8828424" cy="3186198"/>
          </a:xfrm>
          <a:prstGeom prst="rect">
            <a:avLst/>
          </a:prstGeom>
          <a:ln>
            <a:solidFill>
              <a:schemeClr val="tx1"/>
            </a:solidFill>
          </a:ln>
        </p:spPr>
      </p:pic>
      <p:sp>
        <p:nvSpPr>
          <p:cNvPr id="13" name="Footer Placeholder 4">
            <a:extLst>
              <a:ext uri="{FF2B5EF4-FFF2-40B4-BE49-F238E27FC236}">
                <a16:creationId xmlns:a16="http://schemas.microsoft.com/office/drawing/2014/main" id="{95AD54D1-CFEB-9622-BA98-648DC5E90A40}"/>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4" name="Picture 13" descr="A black and white logo&#10;&#10;Description automatically generated">
            <a:extLst>
              <a:ext uri="{FF2B5EF4-FFF2-40B4-BE49-F238E27FC236}">
                <a16:creationId xmlns:a16="http://schemas.microsoft.com/office/drawing/2014/main" id="{572F98B5-C0A5-7105-DA77-B0FF7569E9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5" name="Slide Number Placeholder 5">
            <a:extLst>
              <a:ext uri="{FF2B5EF4-FFF2-40B4-BE49-F238E27FC236}">
                <a16:creationId xmlns:a16="http://schemas.microsoft.com/office/drawing/2014/main" id="{CBE3298E-D2E7-059E-829E-87CEB28E330E}"/>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16</a:t>
            </a:fld>
            <a:endParaRPr lang="en-US"/>
          </a:p>
        </p:txBody>
      </p:sp>
    </p:spTree>
    <p:extLst>
      <p:ext uri="{BB962C8B-B14F-4D97-AF65-F5344CB8AC3E}">
        <p14:creationId xmlns:p14="http://schemas.microsoft.com/office/powerpoint/2010/main" val="8820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22394" y="1449324"/>
            <a:ext cx="7947212" cy="3959352"/>
          </a:xfrm>
        </p:spPr>
        <p:txBody>
          <a:bodyPr>
            <a:normAutofit/>
          </a:bodyPr>
          <a:lstStyle/>
          <a:p>
            <a:pPr marL="0" indent="0" algn="ctr">
              <a:buNone/>
            </a:pPr>
            <a:r>
              <a:rPr lang="en-US" sz="6000" b="1" dirty="0">
                <a:latin typeface="Roboto" panose="02000000000000000000" pitchFamily="2" charset="0"/>
                <a:ea typeface="Roboto" panose="02000000000000000000" pitchFamily="2" charset="0"/>
                <a:cs typeface="Roboto" panose="02000000000000000000" pitchFamily="2" charset="0"/>
              </a:rPr>
              <a:t>Use explanatory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comments</a:t>
            </a:r>
            <a:r>
              <a:rPr lang="en-US" sz="6000" b="1" dirty="0">
                <a:latin typeface="Roboto" panose="02000000000000000000" pitchFamily="2" charset="0"/>
                <a:ea typeface="Roboto" panose="02000000000000000000" pitchFamily="2" charset="0"/>
                <a:cs typeface="Roboto" panose="02000000000000000000" pitchFamily="2" charset="0"/>
              </a:rPr>
              <a:t> with your substantive redlines.</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17</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pic>
        <p:nvPicPr>
          <p:cNvPr id="5" name="Picture 4" descr="A black and white logo&#10;&#10;Description automatically generated">
            <a:extLst>
              <a:ext uri="{FF2B5EF4-FFF2-40B4-BE49-F238E27FC236}">
                <a16:creationId xmlns:a16="http://schemas.microsoft.com/office/drawing/2014/main" id="{64083457-DE0D-B97F-EF85-1AE7705DA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872113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6F03E-C58E-42EF-BD4E-EDC1A4E52565}"/>
              </a:ext>
            </a:extLst>
          </p:cNvPr>
          <p:cNvSpPr>
            <a:spLocks noGrp="1"/>
          </p:cNvSpPr>
          <p:nvPr>
            <p:ph type="title"/>
          </p:nvPr>
        </p:nvSpPr>
        <p:spPr>
          <a:xfrm>
            <a:off x="1047488" y="2205409"/>
            <a:ext cx="9448800" cy="1061357"/>
          </a:xfrm>
        </p:spPr>
        <p:txBody>
          <a:bodyPr>
            <a:noAutofit/>
          </a:bodyPr>
          <a:lstStyle/>
          <a:p>
            <a:pPr algn="ctr"/>
            <a:r>
              <a:rPr lang="en-US" sz="5400" cap="none" dirty="0">
                <a:latin typeface="Roboto" panose="02000000000000000000" pitchFamily="2" charset="0"/>
                <a:ea typeface="Roboto" panose="02000000000000000000" pitchFamily="2" charset="0"/>
                <a:cs typeface="Roboto" panose="02000000000000000000" pitchFamily="2" charset="0"/>
              </a:rPr>
              <a:t>What is the secret power word?</a:t>
            </a:r>
            <a:br>
              <a:rPr lang="en-US" sz="5400" dirty="0">
                <a:latin typeface="Roboto" panose="02000000000000000000" pitchFamily="2" charset="0"/>
                <a:ea typeface="Roboto" panose="02000000000000000000" pitchFamily="2" charset="0"/>
                <a:cs typeface="Roboto" panose="02000000000000000000" pitchFamily="2" charset="0"/>
              </a:rPr>
            </a:br>
            <a:endParaRPr lang="en-US" sz="5400"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FF2C3F87-3191-4D49-B963-0DCD25B627BD}"/>
              </a:ext>
            </a:extLst>
          </p:cNvPr>
          <p:cNvSpPr txBox="1"/>
          <p:nvPr/>
        </p:nvSpPr>
        <p:spPr>
          <a:xfrm>
            <a:off x="4332414" y="4066348"/>
            <a:ext cx="2254101" cy="400110"/>
          </a:xfrm>
          <a:prstGeom prst="rect">
            <a:avLst/>
          </a:prstGeom>
          <a:noFill/>
        </p:spPr>
        <p:txBody>
          <a:bodyPr wrap="square" rtlCol="0">
            <a:spAutoFit/>
          </a:bodyPr>
          <a:lstStyle/>
          <a:p>
            <a:pPr algn="ctr"/>
            <a:r>
              <a:rPr lang="en-US" sz="2000" b="1" dirty="0"/>
              <a:t>Because.</a:t>
            </a:r>
          </a:p>
        </p:txBody>
      </p:sp>
      <p:sp>
        <p:nvSpPr>
          <p:cNvPr id="8" name="Speech Bubble: Rectangle with Corners Rounded 7">
            <a:extLst>
              <a:ext uri="{FF2B5EF4-FFF2-40B4-BE49-F238E27FC236}">
                <a16:creationId xmlns:a16="http://schemas.microsoft.com/office/drawing/2014/main" id="{D57909EE-09A6-49E7-BB7B-95C481956205}"/>
              </a:ext>
            </a:extLst>
          </p:cNvPr>
          <p:cNvSpPr/>
          <p:nvPr/>
        </p:nvSpPr>
        <p:spPr>
          <a:xfrm>
            <a:off x="3880711" y="3591235"/>
            <a:ext cx="3561907" cy="1350335"/>
          </a:xfrm>
          <a:prstGeom prst="wedgeRoundRectCallout">
            <a:avLst>
              <a:gd name="adj1" fmla="val -65012"/>
              <a:gd name="adj2" fmla="val 29429"/>
              <a:gd name="adj3" fmla="val 16667"/>
            </a:avLst>
          </a:prstGeom>
          <a:noFill/>
          <a:ln w="38100">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24DB55-E1BD-EF42-680B-8BC6F465F12D}"/>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BA5FE4A-C8CA-9A5A-7649-AB7854CFD0EE}"/>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WHAT TO SAY IN THE COMMENTS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4">
            <a:extLst>
              <a:ext uri="{FF2B5EF4-FFF2-40B4-BE49-F238E27FC236}">
                <a16:creationId xmlns:a16="http://schemas.microsoft.com/office/drawing/2014/main" id="{621D2E71-FCE1-8B1E-E68F-AB49B2CC2DC7}"/>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10" name="Slide Number Placeholder 5">
            <a:extLst>
              <a:ext uri="{FF2B5EF4-FFF2-40B4-BE49-F238E27FC236}">
                <a16:creationId xmlns:a16="http://schemas.microsoft.com/office/drawing/2014/main" id="{EA373895-8CE2-C745-8B8A-4373FF98FB9D}"/>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18</a:t>
            </a:fld>
            <a:endParaRPr lang="en-US"/>
          </a:p>
        </p:txBody>
      </p:sp>
      <p:pic>
        <p:nvPicPr>
          <p:cNvPr id="11" name="Picture 10" descr="A black and white logo&#10;&#10;Description automatically generated">
            <a:extLst>
              <a:ext uri="{FF2B5EF4-FFF2-40B4-BE49-F238E27FC236}">
                <a16:creationId xmlns:a16="http://schemas.microsoft.com/office/drawing/2014/main" id="{B27E9546-F319-6D22-3752-F2D2BB7D8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8187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10C667-66E2-46C1-B73A-42CC7BA3C6E8}"/>
              </a:ext>
            </a:extLst>
          </p:cNvPr>
          <p:cNvGraphicFramePr>
            <a:graphicFrameLocks noGrp="1"/>
          </p:cNvGraphicFramePr>
          <p:nvPr>
            <p:extLst>
              <p:ext uri="{D42A27DB-BD31-4B8C-83A1-F6EECF244321}">
                <p14:modId xmlns:p14="http://schemas.microsoft.com/office/powerpoint/2010/main" val="1248002046"/>
              </p:ext>
            </p:extLst>
          </p:nvPr>
        </p:nvGraphicFramePr>
        <p:xfrm>
          <a:off x="750743" y="1506600"/>
          <a:ext cx="5513368" cy="2747520"/>
        </p:xfrm>
        <a:graphic>
          <a:graphicData uri="http://schemas.openxmlformats.org/drawingml/2006/table">
            <a:tbl>
              <a:tblPr firstRow="1" firstCol="1" bandRow="1">
                <a:tableStyleId>{5C22544A-7EE6-4342-B048-85BDC9FD1C3A}</a:tableStyleId>
              </a:tblPr>
              <a:tblGrid>
                <a:gridCol w="3800182">
                  <a:extLst>
                    <a:ext uri="{9D8B030D-6E8A-4147-A177-3AD203B41FA5}">
                      <a16:colId xmlns:a16="http://schemas.microsoft.com/office/drawing/2014/main" val="3552738823"/>
                    </a:ext>
                  </a:extLst>
                </a:gridCol>
                <a:gridCol w="1713186">
                  <a:extLst>
                    <a:ext uri="{9D8B030D-6E8A-4147-A177-3AD203B41FA5}">
                      <a16:colId xmlns:a16="http://schemas.microsoft.com/office/drawing/2014/main" val="2052323158"/>
                    </a:ext>
                  </a:extLst>
                </a:gridCol>
              </a:tblGrid>
              <a:tr h="0">
                <a:tc>
                  <a:txBody>
                    <a:bodyPr/>
                    <a:lstStyle/>
                    <a:p>
                      <a:pPr marL="0" marR="0">
                        <a:lnSpc>
                          <a:spcPct val="115000"/>
                        </a:lnSpc>
                        <a:spcBef>
                          <a:spcPts val="0"/>
                        </a:spcBef>
                        <a:spcAft>
                          <a:spcPts val="600"/>
                        </a:spcAft>
                      </a:pPr>
                      <a:r>
                        <a:rPr lang="en-US" sz="1800" dirty="0">
                          <a:solidFill>
                            <a:schemeClr val="bg1"/>
                          </a:solidFill>
                          <a:effectLst/>
                        </a:rPr>
                        <a:t>Specific Request</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600"/>
                        </a:spcAft>
                      </a:pPr>
                      <a:r>
                        <a:rPr lang="en-US" sz="1800" dirty="0">
                          <a:solidFill>
                            <a:schemeClr val="bg1"/>
                          </a:solidFill>
                          <a:effectLst/>
                        </a:rPr>
                        <a:t>Success Rate</a:t>
                      </a:r>
                      <a:endPar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7445538"/>
                  </a:ext>
                </a:extLst>
              </a:tr>
              <a:tr h="365760">
                <a:tc>
                  <a:txBody>
                    <a:bodyPr/>
                    <a:lstStyle/>
                    <a:p>
                      <a:pPr marL="0" marR="0">
                        <a:lnSpc>
                          <a:spcPct val="115000"/>
                        </a:lnSpc>
                        <a:spcBef>
                          <a:spcPts val="0"/>
                        </a:spcBef>
                        <a:spcAft>
                          <a:spcPts val="600"/>
                        </a:spcAft>
                      </a:pPr>
                      <a:r>
                        <a:rPr lang="en-US" sz="1800" b="0" dirty="0">
                          <a:solidFill>
                            <a:schemeClr val="tx1"/>
                          </a:solidFill>
                          <a:effectLst/>
                        </a:rPr>
                        <a:t>“Excuse me, I have 5 pages. May I use the [copy] machine?”</a:t>
                      </a:r>
                      <a:endPar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800" dirty="0">
                          <a:solidFill>
                            <a:schemeClr val="tx1"/>
                          </a:solidFill>
                          <a:effectLst/>
                        </a:rPr>
                        <a:t>60%</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1937314"/>
                  </a:ext>
                </a:extLst>
              </a:tr>
              <a:tr h="365760">
                <a:tc>
                  <a:txBody>
                    <a:bodyPr/>
                    <a:lstStyle/>
                    <a:p>
                      <a:pPr marL="0" marR="0">
                        <a:lnSpc>
                          <a:spcPct val="115000"/>
                        </a:lnSpc>
                        <a:spcBef>
                          <a:spcPts val="0"/>
                        </a:spcBef>
                        <a:spcAft>
                          <a:spcPts val="600"/>
                        </a:spcAft>
                      </a:pPr>
                      <a:r>
                        <a:rPr lang="en-US" sz="1800" b="0" dirty="0">
                          <a:solidFill>
                            <a:schemeClr val="tx1"/>
                          </a:solidFill>
                          <a:effectLst/>
                        </a:rPr>
                        <a:t>“Excuse me, I have 5 pages. May I use the [copy] machine, </a:t>
                      </a:r>
                      <a:r>
                        <a:rPr lang="en-US" sz="1800" b="1" dirty="0">
                          <a:solidFill>
                            <a:schemeClr val="tx1"/>
                          </a:solidFill>
                          <a:effectLst/>
                        </a:rPr>
                        <a:t>because I have to make copies?”</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800" dirty="0">
                          <a:solidFill>
                            <a:schemeClr val="tx1"/>
                          </a:solidFill>
                          <a:effectLst/>
                        </a:rPr>
                        <a:t>93%</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243668"/>
                  </a:ext>
                </a:extLst>
              </a:tr>
              <a:tr h="365760">
                <a:tc>
                  <a:txBody>
                    <a:bodyPr/>
                    <a:lstStyle/>
                    <a:p>
                      <a:pPr marL="0" marR="0">
                        <a:lnSpc>
                          <a:spcPct val="115000"/>
                        </a:lnSpc>
                        <a:spcBef>
                          <a:spcPts val="0"/>
                        </a:spcBef>
                        <a:spcAft>
                          <a:spcPts val="600"/>
                        </a:spcAft>
                      </a:pPr>
                      <a:r>
                        <a:rPr lang="en-US" sz="1800" b="0" dirty="0">
                          <a:solidFill>
                            <a:schemeClr val="tx1"/>
                          </a:solidFill>
                          <a:effectLst/>
                        </a:rPr>
                        <a:t>“Excuse me, I have 5 pages. May I use the [copy] machine, </a:t>
                      </a:r>
                      <a:r>
                        <a:rPr lang="en-US" sz="1800" b="1" dirty="0">
                          <a:solidFill>
                            <a:schemeClr val="tx1"/>
                          </a:solidFill>
                          <a:effectLst/>
                        </a:rPr>
                        <a:t>because I’m in a rush?”</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600"/>
                        </a:spcAft>
                      </a:pPr>
                      <a:r>
                        <a:rPr lang="en-US" sz="1800" dirty="0">
                          <a:solidFill>
                            <a:schemeClr val="tx1"/>
                          </a:solidFill>
                          <a:effectLst/>
                        </a:rPr>
                        <a:t>94%</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2889023"/>
                  </a:ext>
                </a:extLst>
              </a:tr>
            </a:tbl>
          </a:graphicData>
        </a:graphic>
      </p:graphicFrame>
      <p:graphicFrame>
        <p:nvGraphicFramePr>
          <p:cNvPr id="5" name="Table 4">
            <a:extLst>
              <a:ext uri="{FF2B5EF4-FFF2-40B4-BE49-F238E27FC236}">
                <a16:creationId xmlns:a16="http://schemas.microsoft.com/office/drawing/2014/main" id="{3F2F9000-5BAD-4A21-9F70-9A8C5ECEBE0D}"/>
              </a:ext>
            </a:extLst>
          </p:cNvPr>
          <p:cNvGraphicFramePr>
            <a:graphicFrameLocks noGrp="1"/>
          </p:cNvGraphicFramePr>
          <p:nvPr>
            <p:extLst>
              <p:ext uri="{D42A27DB-BD31-4B8C-83A1-F6EECF244321}">
                <p14:modId xmlns:p14="http://schemas.microsoft.com/office/powerpoint/2010/main" val="3436794563"/>
              </p:ext>
            </p:extLst>
          </p:nvPr>
        </p:nvGraphicFramePr>
        <p:xfrm>
          <a:off x="6264111" y="1506600"/>
          <a:ext cx="5022631" cy="2752853"/>
        </p:xfrm>
        <a:graphic>
          <a:graphicData uri="http://schemas.openxmlformats.org/drawingml/2006/table">
            <a:tbl>
              <a:tblPr firstRow="1" firstCol="1" bandRow="1">
                <a:tableStyleId>{5C22544A-7EE6-4342-B048-85BDC9FD1C3A}</a:tableStyleId>
              </a:tblPr>
              <a:tblGrid>
                <a:gridCol w="5022631">
                  <a:extLst>
                    <a:ext uri="{9D8B030D-6E8A-4147-A177-3AD203B41FA5}">
                      <a16:colId xmlns:a16="http://schemas.microsoft.com/office/drawing/2014/main" val="524987730"/>
                    </a:ext>
                  </a:extLst>
                </a:gridCol>
              </a:tblGrid>
              <a:tr h="0">
                <a:tc>
                  <a:txBody>
                    <a:bodyPr/>
                    <a:lstStyle/>
                    <a:p>
                      <a:pPr marL="0" marR="0">
                        <a:lnSpc>
                          <a:spcPct val="115000"/>
                        </a:lnSpc>
                        <a:spcBef>
                          <a:spcPts val="0"/>
                        </a:spcBef>
                        <a:spcAft>
                          <a:spcPts val="600"/>
                        </a:spcAft>
                      </a:pPr>
                      <a:r>
                        <a:rPr lang="en-US"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Using Comments Successfully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C3C1"/>
                    </a:solidFill>
                  </a:tcPr>
                </a:tc>
                <a:extLst>
                  <a:ext uri="{0D108BD9-81ED-4DB2-BD59-A6C34878D82A}">
                    <a16:rowId xmlns:a16="http://schemas.microsoft.com/office/drawing/2014/main" val="870749600"/>
                  </a:ext>
                </a:extLst>
              </a:tr>
              <a:tr h="105782">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800" b="0" dirty="0">
                          <a:solidFill>
                            <a:srgbClr val="000000"/>
                          </a:solidFill>
                          <a:effectLst/>
                          <a:latin typeface="+mj-lt"/>
                          <a:ea typeface="Times New Roman" panose="02020603050405020304" pitchFamily="18" charset="0"/>
                          <a:cs typeface="Times New Roman" panose="02020603050405020304" pitchFamily="18" charset="0"/>
                        </a:rPr>
                        <a:t>We can’t accept this clause.</a:t>
                      </a:r>
                    </a:p>
                    <a:p>
                      <a:pPr marL="0" marR="0" lvl="0" indent="0" algn="l" defTabSz="914400" rtl="0" eaLnBrk="1" fontAlgn="auto" latinLnBrk="0" hangingPunct="1">
                        <a:lnSpc>
                          <a:spcPct val="115000"/>
                        </a:lnSpc>
                        <a:spcBef>
                          <a:spcPts val="0"/>
                        </a:spcBef>
                        <a:spcAft>
                          <a:spcPts val="600"/>
                        </a:spcAft>
                        <a:buClrTx/>
                        <a:buSzTx/>
                        <a:buFontTx/>
                        <a:buNone/>
                        <a:tabLst/>
                        <a:defRPr/>
                      </a:pPr>
                      <a:endParaRPr lang="en-US" sz="14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C3C1"/>
                    </a:solidFill>
                  </a:tcPr>
                </a:tc>
                <a:extLst>
                  <a:ext uri="{0D108BD9-81ED-4DB2-BD59-A6C34878D82A}">
                    <a16:rowId xmlns:a16="http://schemas.microsoft.com/office/drawing/2014/main" val="2382060086"/>
                  </a:ext>
                </a:extLst>
              </a:tr>
              <a:tr h="365760">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800" b="0" dirty="0">
                          <a:solidFill>
                            <a:srgbClr val="000000"/>
                          </a:solidFill>
                          <a:effectLst/>
                          <a:latin typeface="+mj-lt"/>
                          <a:ea typeface="Times New Roman" panose="02020603050405020304" pitchFamily="18" charset="0"/>
                          <a:cs typeface="Times New Roman" panose="02020603050405020304" pitchFamily="18" charset="0"/>
                        </a:rPr>
                        <a:t>We can’t accept this clause </a:t>
                      </a:r>
                      <a:r>
                        <a:rPr lang="en-US" sz="1800" dirty="0">
                          <a:solidFill>
                            <a:srgbClr val="000000"/>
                          </a:solidFill>
                          <a:effectLst/>
                          <a:latin typeface="+mj-lt"/>
                          <a:ea typeface="Times New Roman" panose="02020603050405020304" pitchFamily="18" charset="0"/>
                          <a:cs typeface="Times New Roman" panose="02020603050405020304" pitchFamily="18" charset="0"/>
                        </a:rPr>
                        <a:t>because it is our company policy.</a:t>
                      </a:r>
                    </a:p>
                    <a:p>
                      <a:pPr marL="0" marR="0" lvl="0" indent="0" algn="l" defTabSz="914400" rtl="0" eaLnBrk="1" fontAlgn="auto" latinLnBrk="0" hangingPunct="1">
                        <a:lnSpc>
                          <a:spcPct val="115000"/>
                        </a:lnSpc>
                        <a:spcBef>
                          <a:spcPts val="0"/>
                        </a:spcBef>
                        <a:spcAft>
                          <a:spcPts val="600"/>
                        </a:spcAft>
                        <a:buClrTx/>
                        <a:buSzTx/>
                        <a:buFontTx/>
                        <a:buNone/>
                        <a:tabLst/>
                        <a:defRPr/>
                      </a:pPr>
                      <a:endParaRPr lang="en-US" sz="130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C3C1"/>
                    </a:solidFill>
                  </a:tcPr>
                </a:tc>
                <a:extLst>
                  <a:ext uri="{0D108BD9-81ED-4DB2-BD59-A6C34878D82A}">
                    <a16:rowId xmlns:a16="http://schemas.microsoft.com/office/drawing/2014/main" val="3028837386"/>
                  </a:ext>
                </a:extLst>
              </a:tr>
              <a:tr h="435884">
                <a:tc>
                  <a: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en-US" sz="1800" b="0" dirty="0">
                          <a:solidFill>
                            <a:srgbClr val="000000"/>
                          </a:solidFill>
                          <a:effectLst/>
                          <a:latin typeface="+mj-lt"/>
                          <a:ea typeface="Times New Roman" panose="02020603050405020304" pitchFamily="18" charset="0"/>
                          <a:cs typeface="Times New Roman" panose="02020603050405020304" pitchFamily="18" charset="0"/>
                        </a:rPr>
                        <a:t>We can’t accept this clause </a:t>
                      </a:r>
                      <a:r>
                        <a:rPr lang="en-US" sz="1800" dirty="0">
                          <a:solidFill>
                            <a:srgbClr val="000000"/>
                          </a:solidFill>
                          <a:effectLst/>
                          <a:latin typeface="+mj-lt"/>
                          <a:ea typeface="Times New Roman" panose="02020603050405020304" pitchFamily="18" charset="0"/>
                          <a:cs typeface="Times New Roman" panose="02020603050405020304" pitchFamily="18" charset="0"/>
                        </a:rPr>
                        <a:t>because we are a public company and under strict regulatory requirements.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C3C1"/>
                    </a:solidFill>
                  </a:tcPr>
                </a:tc>
                <a:extLst>
                  <a:ext uri="{0D108BD9-81ED-4DB2-BD59-A6C34878D82A}">
                    <a16:rowId xmlns:a16="http://schemas.microsoft.com/office/drawing/2014/main" val="2305377308"/>
                  </a:ext>
                </a:extLst>
              </a:tr>
            </a:tbl>
          </a:graphicData>
        </a:graphic>
      </p:graphicFrame>
      <p:sp>
        <p:nvSpPr>
          <p:cNvPr id="3" name="Footer Placeholder 4">
            <a:extLst>
              <a:ext uri="{FF2B5EF4-FFF2-40B4-BE49-F238E27FC236}">
                <a16:creationId xmlns:a16="http://schemas.microsoft.com/office/drawing/2014/main" id="{ECB9D6C1-4C28-72E4-9421-1E31F0563662}"/>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FC89DE51-AAD1-8CB7-F0EE-8E86E454774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19</a:t>
            </a:fld>
            <a:endParaRPr lang="en-US"/>
          </a:p>
        </p:txBody>
      </p:sp>
      <p:pic>
        <p:nvPicPr>
          <p:cNvPr id="8" name="Picture 7" descr="A black and white logo&#10;&#10;Description automatically generated">
            <a:extLst>
              <a:ext uri="{FF2B5EF4-FFF2-40B4-BE49-F238E27FC236}">
                <a16:creationId xmlns:a16="http://schemas.microsoft.com/office/drawing/2014/main" id="{997608D0-F0A4-E658-410F-327AD3739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1" name="Rectangle 10">
            <a:extLst>
              <a:ext uri="{FF2B5EF4-FFF2-40B4-BE49-F238E27FC236}">
                <a16:creationId xmlns:a16="http://schemas.microsoft.com/office/drawing/2014/main" id="{5AD2DE45-3B5A-6340-F756-757EC657B1D4}"/>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FAEBEE7-F8A6-D530-C762-7346D187BFFD}"/>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WHAT TO SAY IN THE COMMENTS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02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3114A1-310D-5CE9-8A83-34F56E78F912}"/>
              </a:ext>
            </a:extLst>
          </p:cNvPr>
          <p:cNvSpPr/>
          <p:nvPr/>
        </p:nvSpPr>
        <p:spPr>
          <a:xfrm>
            <a:off x="659876" y="296945"/>
            <a:ext cx="11052928" cy="60090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4229FA-E5E9-D717-329A-4D9C1EB833FD}"/>
              </a:ext>
            </a:extLst>
          </p:cNvPr>
          <p:cNvSpPr/>
          <p:nvPr/>
        </p:nvSpPr>
        <p:spPr>
          <a:xfrm>
            <a:off x="659876" y="1277184"/>
            <a:ext cx="11052928" cy="4818816"/>
          </a:xfrm>
          <a:prstGeom prst="rect">
            <a:avLst/>
          </a:prstGeom>
          <a:solidFill>
            <a:schemeClr val="bg1"/>
          </a:solidFill>
          <a:ln w="38100">
            <a:solidFill>
              <a:srgbClr val="22C3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858074" y="256852"/>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TODAY’S EXPERTS</a:t>
            </a:r>
          </a:p>
        </p:txBody>
      </p:sp>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a:t>
            </a:fld>
            <a:endParaRPr lang="en-US"/>
          </a:p>
        </p:txBody>
      </p:sp>
      <p:pic>
        <p:nvPicPr>
          <p:cNvPr id="6" name="Picture 5" descr="A black and white logo&#10;&#10;Description automatically generated">
            <a:extLst>
              <a:ext uri="{FF2B5EF4-FFF2-40B4-BE49-F238E27FC236}">
                <a16:creationId xmlns:a16="http://schemas.microsoft.com/office/drawing/2014/main" id="{B067F6A1-1B85-8D0F-C695-30B47379B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pic>
        <p:nvPicPr>
          <p:cNvPr id="7" name="Picture 6" descr="A person in a black jacket&#10;&#10;Description automatically generated">
            <a:extLst>
              <a:ext uri="{FF2B5EF4-FFF2-40B4-BE49-F238E27FC236}">
                <a16:creationId xmlns:a16="http://schemas.microsoft.com/office/drawing/2014/main" id="{B87A7921-94A2-6F48-AE45-8BE28CBF9697}"/>
              </a:ext>
            </a:extLst>
          </p:cNvPr>
          <p:cNvPicPr>
            <a:picLocks noChangeAspect="1"/>
          </p:cNvPicPr>
          <p:nvPr/>
        </p:nvPicPr>
        <p:blipFill rotWithShape="1">
          <a:blip r:embed="rId3">
            <a:extLst>
              <a:ext uri="{28A0092B-C50C-407E-A947-70E740481C1C}">
                <a14:useLocalDpi xmlns:a14="http://schemas.microsoft.com/office/drawing/2010/main" val="0"/>
              </a:ext>
            </a:extLst>
          </a:blip>
          <a:srcRect l="14288" t="3490" r="19288" b="37176"/>
          <a:stretch/>
        </p:blipFill>
        <p:spPr>
          <a:xfrm>
            <a:off x="1025123" y="3090716"/>
            <a:ext cx="943636" cy="92017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32E6AF68-BC2F-4FBB-0875-5E6616E95AD5}"/>
              </a:ext>
            </a:extLst>
          </p:cNvPr>
          <p:cNvPicPr>
            <a:picLocks noChangeAspect="1"/>
          </p:cNvPicPr>
          <p:nvPr/>
        </p:nvPicPr>
        <p:blipFill rotWithShape="1">
          <a:blip r:embed="rId4">
            <a:extLst>
              <a:ext uri="{28A0092B-C50C-407E-A947-70E740481C1C}">
                <a14:useLocalDpi xmlns:a14="http://schemas.microsoft.com/office/drawing/2010/main" val="0"/>
              </a:ext>
            </a:extLst>
          </a:blip>
          <a:srcRect t="2552" r="-3168" b="22102"/>
          <a:stretch/>
        </p:blipFill>
        <p:spPr>
          <a:xfrm>
            <a:off x="1025123" y="1547112"/>
            <a:ext cx="943636" cy="92017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AEABEBCA-7056-4FFC-00FF-BC1BC8163E3D}"/>
              </a:ext>
            </a:extLst>
          </p:cNvPr>
          <p:cNvSpPr txBox="1"/>
          <p:nvPr/>
        </p:nvSpPr>
        <p:spPr>
          <a:xfrm>
            <a:off x="2172832" y="1533060"/>
            <a:ext cx="9210515" cy="1384995"/>
          </a:xfrm>
          <a:prstGeom prst="rect">
            <a:avLst/>
          </a:prstGeom>
          <a:noFill/>
        </p:spPr>
        <p:txBody>
          <a:bodyPr wrap="square" rtlCol="0">
            <a:spAutoFit/>
          </a:bodyPr>
          <a:lstStyle/>
          <a:p>
            <a:r>
              <a:rPr lang="en-US" sz="1050" b="1" dirty="0">
                <a:effectLst/>
                <a:latin typeface="Arial" panose="020B0604020202020204" pitchFamily="34" charset="0"/>
                <a:ea typeface="Calibri" panose="020F0502020204030204" pitchFamily="34" charset="0"/>
                <a:cs typeface="Arial" panose="020B0604020202020204" pitchFamily="34" charset="0"/>
              </a:rPr>
              <a:t>Nada Alnajafi</a:t>
            </a:r>
            <a:r>
              <a:rPr lang="en-US" sz="1050" dirty="0">
                <a:effectLst/>
                <a:latin typeface="Arial" panose="020B0604020202020204" pitchFamily="34" charset="0"/>
                <a:ea typeface="Calibri" panose="020F0502020204030204" pitchFamily="34" charset="0"/>
                <a:cs typeface="Arial" panose="020B0604020202020204" pitchFamily="34" charset="0"/>
              </a:rPr>
              <a:t> is an award-winning in-house attorney, blogger, author, and the Founder of Contract Nerds. She currently serves as Sr. Corporate Counsel for Franklin Templeton, a Fortune-500 global financial services organization. Previously, she built contracting </a:t>
            </a:r>
            <a:r>
              <a:rPr lang="en-US" sz="1050" dirty="0">
                <a:latin typeface="Arial" panose="020B0604020202020204" pitchFamily="34" charset="0"/>
                <a:ea typeface="Calibri" panose="020F0502020204030204" pitchFamily="34" charset="0"/>
                <a:cs typeface="Arial" panose="020B0604020202020204" pitchFamily="34" charset="0"/>
              </a:rPr>
              <a:t>departments and </a:t>
            </a:r>
            <a:r>
              <a:rPr lang="en-US" sz="1050" dirty="0">
                <a:effectLst/>
                <a:latin typeface="Arial" panose="020B0604020202020204" pitchFamily="34" charset="0"/>
                <a:ea typeface="Calibri" panose="020F0502020204030204" pitchFamily="34" charset="0"/>
                <a:cs typeface="Arial" panose="020B0604020202020204" pitchFamily="34" charset="0"/>
              </a:rPr>
              <a:t>served as in-house counsel for Faraday Future and Lexus. She has a dynamic legal and consulting background, making her more than just an attorney; she is a trusted advisor, business partner, project manager, creative problem-solver, and skilled negotiator. Nada is particularly passionate about contracts. She dedicates much of her time outside of work to creating resources about contracts for lawyers and contracts professionals, including via her blog Contract Nerds, her book </a:t>
            </a:r>
            <a:r>
              <a:rPr lang="en-US" sz="1050" i="1" dirty="0">
                <a:effectLst/>
                <a:latin typeface="Arial" panose="020B0604020202020204" pitchFamily="34" charset="0"/>
                <a:ea typeface="Calibri" panose="020F0502020204030204" pitchFamily="34" charset="0"/>
                <a:cs typeface="Arial" panose="020B0604020202020204" pitchFamily="34" charset="0"/>
              </a:rPr>
              <a:t>Contract Redlining Etiquette</a:t>
            </a:r>
            <a:r>
              <a:rPr lang="en-US" sz="1050" dirty="0">
                <a:effectLst/>
                <a:latin typeface="Arial" panose="020B0604020202020204" pitchFamily="34" charset="0"/>
                <a:ea typeface="Calibri" panose="020F0502020204030204" pitchFamily="34" charset="0"/>
                <a:cs typeface="Arial" panose="020B0604020202020204" pitchFamily="34" charset="0"/>
              </a:rPr>
              <a:t>, and her LinkedIn posts. Recognized for the way she is transforming the contracting space</a:t>
            </a:r>
            <a:r>
              <a:rPr lang="en-US" sz="1050" dirty="0">
                <a:latin typeface="Arial" panose="020B0604020202020204" pitchFamily="34" charset="0"/>
                <a:ea typeface="Calibri" panose="020F0502020204030204" pitchFamily="34" charset="0"/>
                <a:cs typeface="Arial" panose="020B0604020202020204" pitchFamily="34" charset="0"/>
              </a:rPr>
              <a:t>, s</a:t>
            </a:r>
            <a:r>
              <a:rPr lang="en-US" sz="1050" dirty="0">
                <a:effectLst/>
                <a:latin typeface="Arial" panose="020B0604020202020204" pitchFamily="34" charset="0"/>
                <a:ea typeface="Calibri" panose="020F0502020204030204" pitchFamily="34" charset="0"/>
                <a:cs typeface="Arial" panose="020B0604020202020204" pitchFamily="34" charset="0"/>
              </a:rPr>
              <a:t>he was recently awarded a Top Ten 30 Something by the Association of Corporate Counsel and Inspiring Woman of 2023 by the World Commerce &amp; Contracting. </a:t>
            </a:r>
          </a:p>
        </p:txBody>
      </p:sp>
      <p:sp>
        <p:nvSpPr>
          <p:cNvPr id="11" name="TextBox 10">
            <a:extLst>
              <a:ext uri="{FF2B5EF4-FFF2-40B4-BE49-F238E27FC236}">
                <a16:creationId xmlns:a16="http://schemas.microsoft.com/office/drawing/2014/main" id="{B3EDE383-1FD4-6535-8682-D9F1EE7F1EF5}"/>
              </a:ext>
            </a:extLst>
          </p:cNvPr>
          <p:cNvSpPr txBox="1"/>
          <p:nvPr/>
        </p:nvSpPr>
        <p:spPr>
          <a:xfrm>
            <a:off x="2172831" y="2991316"/>
            <a:ext cx="9210516" cy="1384995"/>
          </a:xfrm>
          <a:prstGeom prst="rect">
            <a:avLst/>
          </a:prstGeom>
          <a:noFill/>
        </p:spPr>
        <p:txBody>
          <a:bodyPr wrap="square" rtlCol="0">
            <a:spAutoFit/>
          </a:bodyPr>
          <a:lstStyle/>
          <a:p>
            <a:r>
              <a:rPr lang="en-US" sz="1050" b="1" i="0" dirty="0">
                <a:solidFill>
                  <a:srgbClr val="242424"/>
                </a:solidFill>
                <a:effectLst/>
                <a:latin typeface="Arial" panose="020B0604020202020204" pitchFamily="34" charset="0"/>
                <a:cs typeface="Arial" panose="020B0604020202020204" pitchFamily="34" charset="0"/>
              </a:rPr>
              <a:t>Megan Fouty </a:t>
            </a:r>
            <a:r>
              <a:rPr lang="en-US" sz="1050" b="0" i="0" dirty="0">
                <a:solidFill>
                  <a:srgbClr val="242424"/>
                </a:solidFill>
                <a:effectLst/>
                <a:latin typeface="Arial" panose="020B0604020202020204" pitchFamily="34" charset="0"/>
                <a:cs typeface="Arial" panose="020B0604020202020204" pitchFamily="34" charset="0"/>
              </a:rPr>
              <a:t>is the General Counsel and CHRO at </a:t>
            </a:r>
            <a:r>
              <a:rPr lang="en-US" sz="1050" b="0" i="0" dirty="0" err="1">
                <a:solidFill>
                  <a:srgbClr val="242424"/>
                </a:solidFill>
                <a:effectLst/>
                <a:latin typeface="Arial" panose="020B0604020202020204" pitchFamily="34" charset="0"/>
                <a:cs typeface="Arial" panose="020B0604020202020204" pitchFamily="34" charset="0"/>
              </a:rPr>
              <a:t>Glowforge</a:t>
            </a:r>
            <a:r>
              <a:rPr lang="en-US" sz="1050" dirty="0">
                <a:solidFill>
                  <a:srgbClr val="242424"/>
                </a:solidFill>
                <a:latin typeface="Arial" panose="020B0604020202020204" pitchFamily="34" charset="0"/>
                <a:cs typeface="Arial" panose="020B0604020202020204" pitchFamily="34" charset="0"/>
              </a:rPr>
              <a:t>, a S</a:t>
            </a:r>
            <a:r>
              <a:rPr lang="en-US" sz="1050" b="0" i="0" dirty="0">
                <a:solidFill>
                  <a:srgbClr val="242424"/>
                </a:solidFill>
                <a:effectLst/>
                <a:latin typeface="Arial" panose="020B0604020202020204" pitchFamily="34" charset="0"/>
                <a:cs typeface="Arial" panose="020B0604020202020204" pitchFamily="34" charset="0"/>
              </a:rPr>
              <a:t>eattle-based technology start-up that designs and produces 3D laser printers. Megan oversees the Legal, HR, customer support, recruiting, and facilities teams. Megan came from heading up the legal team at Convoy, Inc. another Seattle-based technology start up. In addition to her day job, Megan founded and runs Diversity University, a company that provides diversity, equity, and inclusion tools for law firms and organizations. Megan's background includes both law firm and in-house experience with previous senior legal positions at Moss Adams, one of the country's largest public accounting firms and Expeditors International, a Fortune 500 international logistics company. Megan serves on the board of directors for Providence Pediatric Hospice of Seattle. She was awarded a Top </a:t>
            </a:r>
            <a:r>
              <a:rPr lang="en-US" sz="1050" dirty="0">
                <a:solidFill>
                  <a:srgbClr val="242424"/>
                </a:solidFill>
                <a:latin typeface="Arial" panose="020B0604020202020204" pitchFamily="34" charset="0"/>
                <a:cs typeface="Arial" panose="020B0604020202020204" pitchFamily="34" charset="0"/>
              </a:rPr>
              <a:t>T</a:t>
            </a:r>
            <a:r>
              <a:rPr lang="en-US" sz="1050" b="0" i="0" dirty="0">
                <a:solidFill>
                  <a:srgbClr val="242424"/>
                </a:solidFill>
                <a:effectLst/>
                <a:latin typeface="Arial" panose="020B0604020202020204" pitchFamily="34" charset="0"/>
                <a:cs typeface="Arial" panose="020B0604020202020204" pitchFamily="34" charset="0"/>
              </a:rPr>
              <a:t>en 30 Something by the ACC, received the "Legal MVP Award" by </a:t>
            </a:r>
            <a:r>
              <a:rPr lang="en-US" sz="1050" b="0" i="0" dirty="0" err="1">
                <a:solidFill>
                  <a:srgbClr val="242424"/>
                </a:solidFill>
                <a:effectLst/>
                <a:latin typeface="Arial" panose="020B0604020202020204" pitchFamily="34" charset="0"/>
                <a:cs typeface="Arial" panose="020B0604020202020204" pitchFamily="34" charset="0"/>
              </a:rPr>
              <a:t>SimpleLegal</a:t>
            </a:r>
            <a:r>
              <a:rPr lang="en-US" sz="1050" b="0" i="0" dirty="0">
                <a:solidFill>
                  <a:srgbClr val="242424"/>
                </a:solidFill>
                <a:effectLst/>
                <a:latin typeface="Arial" panose="020B0604020202020204" pitchFamily="34" charset="0"/>
                <a:cs typeface="Arial" panose="020B0604020202020204" pitchFamily="34" charset="0"/>
              </a:rPr>
              <a:t>, listed in Marquis 2022 Who's Who in America, featured on the "The Counsel" Podcast, and recognized by Women, Influence and Power in Law for Championing Diversity in-house and for Innovative Leadership. She recently published her book, </a:t>
            </a:r>
            <a:r>
              <a:rPr lang="en-US" sz="1050" b="0" i="1" dirty="0">
                <a:solidFill>
                  <a:srgbClr val="242424"/>
                </a:solidFill>
                <a:effectLst/>
                <a:latin typeface="Arial" panose="020B0604020202020204" pitchFamily="34" charset="0"/>
                <a:cs typeface="Arial" panose="020B0604020202020204" pitchFamily="34" charset="0"/>
              </a:rPr>
              <a:t>The Art of Networking</a:t>
            </a:r>
            <a:r>
              <a:rPr lang="en-US" sz="1050" b="0" i="0" dirty="0">
                <a:solidFill>
                  <a:srgbClr val="242424"/>
                </a:solidFill>
                <a:effectLst/>
                <a:latin typeface="Arial" panose="020B0604020202020204" pitchFamily="34" charset="0"/>
                <a:cs typeface="Arial" panose="020B0604020202020204" pitchFamily="34" charset="0"/>
              </a:rPr>
              <a:t>.</a:t>
            </a:r>
            <a:endParaRPr lang="en-US" sz="105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D926875-8672-B6DD-B03A-AC262C6A631C}"/>
              </a:ext>
            </a:extLst>
          </p:cNvPr>
          <p:cNvSpPr txBox="1"/>
          <p:nvPr/>
        </p:nvSpPr>
        <p:spPr>
          <a:xfrm>
            <a:off x="2172831" y="4648462"/>
            <a:ext cx="9210516" cy="900246"/>
          </a:xfrm>
          <a:prstGeom prst="rect">
            <a:avLst/>
          </a:prstGeom>
          <a:noFill/>
        </p:spPr>
        <p:txBody>
          <a:bodyPr wrap="square" rtlCol="0">
            <a:spAutoFit/>
          </a:bodyPr>
          <a:lstStyle/>
          <a:p>
            <a:r>
              <a:rPr lang="en-US" sz="1050" b="1" dirty="0">
                <a:solidFill>
                  <a:srgbClr val="242424"/>
                </a:solidFill>
                <a:latin typeface="Arial" panose="020B0604020202020204" pitchFamily="34" charset="0"/>
                <a:cs typeface="Arial" panose="020B0604020202020204" pitchFamily="34" charset="0"/>
              </a:rPr>
              <a:t>Justin Schweisberger </a:t>
            </a:r>
            <a:r>
              <a:rPr lang="en-US" sz="1050" dirty="0">
                <a:solidFill>
                  <a:srgbClr val="242424"/>
                </a:solidFill>
                <a:latin typeface="Arial" panose="020B0604020202020204" pitchFamily="34" charset="0"/>
                <a:cs typeface="Arial" panose="020B0604020202020204" pitchFamily="34" charset="0"/>
              </a:rPr>
              <a:t>is one of </a:t>
            </a:r>
            <a:r>
              <a:rPr lang="en-US" sz="1050" dirty="0" err="1">
                <a:solidFill>
                  <a:srgbClr val="242424"/>
                </a:solidFill>
                <a:latin typeface="Arial" panose="020B0604020202020204" pitchFamily="34" charset="0"/>
                <a:cs typeface="Arial" panose="020B0604020202020204" pitchFamily="34" charset="0"/>
              </a:rPr>
              <a:t>Pramata’s</a:t>
            </a:r>
            <a:r>
              <a:rPr lang="en-US" sz="1050" dirty="0">
                <a:solidFill>
                  <a:srgbClr val="242424"/>
                </a:solidFill>
                <a:latin typeface="Arial" panose="020B0604020202020204" pitchFamily="34" charset="0"/>
                <a:cs typeface="Arial" panose="020B0604020202020204" pitchFamily="34" charset="0"/>
              </a:rPr>
              <a:t> earliest employees and currently leads their sales, marketing and strategic partnerships. In this role, he sets the company’s global market positioning and forges </a:t>
            </a:r>
            <a:r>
              <a:rPr lang="en-US" sz="1050" dirty="0" err="1">
                <a:solidFill>
                  <a:srgbClr val="242424"/>
                </a:solidFill>
                <a:latin typeface="Arial" panose="020B0604020202020204" pitchFamily="34" charset="0"/>
                <a:cs typeface="Arial" panose="020B0604020202020204" pitchFamily="34" charset="0"/>
              </a:rPr>
              <a:t>Pramata’s</a:t>
            </a:r>
            <a:r>
              <a:rPr lang="en-US" sz="1050" dirty="0">
                <a:solidFill>
                  <a:srgbClr val="242424"/>
                </a:solidFill>
                <a:latin typeface="Arial" panose="020B0604020202020204" pitchFamily="34" charset="0"/>
                <a:cs typeface="Arial" panose="020B0604020202020204" pitchFamily="34" charset="0"/>
              </a:rPr>
              <a:t> relationships with some of the world’s top brands. Justin has held a variety of leadership positions during his tenure including overseeing the company’s product and consulting teams, as well as </a:t>
            </a:r>
            <a:r>
              <a:rPr lang="en-US" sz="1050" dirty="0" err="1">
                <a:solidFill>
                  <a:srgbClr val="242424"/>
                </a:solidFill>
                <a:latin typeface="Arial" panose="020B0604020202020204" pitchFamily="34" charset="0"/>
                <a:cs typeface="Arial" panose="020B0604020202020204" pitchFamily="34" charset="0"/>
              </a:rPr>
              <a:t>Pramata’s</a:t>
            </a:r>
            <a:r>
              <a:rPr lang="en-US" sz="1050" dirty="0">
                <a:solidFill>
                  <a:srgbClr val="242424"/>
                </a:solidFill>
                <a:latin typeface="Arial" panose="020B0604020202020204" pitchFamily="34" charset="0"/>
                <a:cs typeface="Arial" panose="020B0604020202020204" pitchFamily="34" charset="0"/>
              </a:rPr>
              <a:t> operations in India. Previously, Justin managed M&amp;A due diligence and contract management initiatives for one of the country’s largest law firms. During this time, he most notably guided a $6 billion acquisition of a leader in the metals industry. Justin graduated from Harvard College with a bachelor’s degree in psychology.</a:t>
            </a:r>
            <a:endParaRPr lang="en-US" sz="105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49C1538-8D8A-3401-5F3A-0514729BF4CC}"/>
              </a:ext>
            </a:extLst>
          </p:cNvPr>
          <p:cNvPicPr>
            <a:picLocks noChangeAspect="1"/>
          </p:cNvPicPr>
          <p:nvPr/>
        </p:nvPicPr>
        <p:blipFill>
          <a:blip r:embed="rId5"/>
          <a:stretch>
            <a:fillRect/>
          </a:stretch>
        </p:blipFill>
        <p:spPr>
          <a:xfrm>
            <a:off x="1025123" y="4648462"/>
            <a:ext cx="943636" cy="900246"/>
          </a:xfrm>
          <a:prstGeom prst="ellipse">
            <a:avLst/>
          </a:prstGeom>
        </p:spPr>
      </p:pic>
    </p:spTree>
    <p:extLst>
      <p:ext uri="{BB962C8B-B14F-4D97-AF65-F5344CB8AC3E}">
        <p14:creationId xmlns:p14="http://schemas.microsoft.com/office/powerpoint/2010/main" val="4084102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ECB9D6C1-4C28-72E4-9421-1E31F0563662}"/>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FC89DE51-AAD1-8CB7-F0EE-8E86E454774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20</a:t>
            </a:fld>
            <a:endParaRPr lang="en-US"/>
          </a:p>
        </p:txBody>
      </p:sp>
      <p:pic>
        <p:nvPicPr>
          <p:cNvPr id="8" name="Picture 7" descr="A black and white logo&#10;&#10;Description automatically generated">
            <a:extLst>
              <a:ext uri="{FF2B5EF4-FFF2-40B4-BE49-F238E27FC236}">
                <a16:creationId xmlns:a16="http://schemas.microsoft.com/office/drawing/2014/main" id="{997608D0-F0A4-E658-410F-327AD3739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1" name="Rectangle 10">
            <a:extLst>
              <a:ext uri="{FF2B5EF4-FFF2-40B4-BE49-F238E27FC236}">
                <a16:creationId xmlns:a16="http://schemas.microsoft.com/office/drawing/2014/main" id="{5AD2DE45-3B5A-6340-F756-757EC657B1D4}"/>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FAEBEE7-F8A6-D530-C762-7346D187BFFD}"/>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HOW TO PHRASE THE COMMENTS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4340688-47FC-63A1-AF84-64BFE515E066}"/>
              </a:ext>
            </a:extLst>
          </p:cNvPr>
          <p:cNvSpPr txBox="1"/>
          <p:nvPr/>
        </p:nvSpPr>
        <p:spPr>
          <a:xfrm>
            <a:off x="659875" y="1362075"/>
            <a:ext cx="8341249" cy="21230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t>Short:</a:t>
            </a:r>
            <a:r>
              <a:rPr lang="en-US" dirty="0"/>
              <a:t> 1-3 sentences max. Be concise.</a:t>
            </a:r>
          </a:p>
          <a:p>
            <a:pPr marL="285750" indent="-285750">
              <a:lnSpc>
                <a:spcPct val="150000"/>
              </a:lnSpc>
              <a:buFont typeface="Arial" panose="020B0604020202020204" pitchFamily="34" charset="0"/>
              <a:buChar char="•"/>
            </a:pPr>
            <a:r>
              <a:rPr lang="en-US" b="1" dirty="0"/>
              <a:t>Professional Tone: </a:t>
            </a:r>
            <a:r>
              <a:rPr lang="en-US" dirty="0"/>
              <a:t>No exclamation marks, CAPS, or insulting/rude language. Write it like you would an email.</a:t>
            </a:r>
          </a:p>
          <a:p>
            <a:pPr marL="285750" indent="-285750">
              <a:lnSpc>
                <a:spcPct val="150000"/>
              </a:lnSpc>
              <a:buFont typeface="Arial" panose="020B0604020202020204" pitchFamily="34" charset="0"/>
              <a:buChar char="•"/>
            </a:pPr>
            <a:r>
              <a:rPr lang="en-US" b="1" dirty="0"/>
              <a:t>Curious and Confident: </a:t>
            </a:r>
            <a:r>
              <a:rPr lang="en-US" dirty="0"/>
              <a:t>State your position or expectations while asking questions and inquiring about their concerns.</a:t>
            </a:r>
          </a:p>
        </p:txBody>
      </p:sp>
    </p:spTree>
    <p:extLst>
      <p:ext uri="{BB962C8B-B14F-4D97-AF65-F5344CB8AC3E}">
        <p14:creationId xmlns:p14="http://schemas.microsoft.com/office/powerpoint/2010/main" val="372883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 screen&#10;&#10;Description automatically generated with low confidence">
            <a:extLst>
              <a:ext uri="{FF2B5EF4-FFF2-40B4-BE49-F238E27FC236}">
                <a16:creationId xmlns:a16="http://schemas.microsoft.com/office/drawing/2014/main" id="{B77DA9A0-193E-422C-9927-6204A6A09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16" y="1354682"/>
            <a:ext cx="7943431" cy="4489956"/>
          </a:xfrm>
          <a:prstGeom prst="rect">
            <a:avLst/>
          </a:prstGeom>
        </p:spPr>
      </p:pic>
      <p:sp>
        <p:nvSpPr>
          <p:cNvPr id="5" name="Footer Placeholder 4">
            <a:extLst>
              <a:ext uri="{FF2B5EF4-FFF2-40B4-BE49-F238E27FC236}">
                <a16:creationId xmlns:a16="http://schemas.microsoft.com/office/drawing/2014/main" id="{E0A2E1CE-64D5-6E33-C0C6-3207256E5EA8}"/>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7" name="Slide Number Placeholder 5">
            <a:extLst>
              <a:ext uri="{FF2B5EF4-FFF2-40B4-BE49-F238E27FC236}">
                <a16:creationId xmlns:a16="http://schemas.microsoft.com/office/drawing/2014/main" id="{4855D596-A1FB-A9EB-76D2-3476ACF4E06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21</a:t>
            </a:fld>
            <a:endParaRPr lang="en-US"/>
          </a:p>
        </p:txBody>
      </p:sp>
      <p:sp>
        <p:nvSpPr>
          <p:cNvPr id="8" name="Rectangle 7">
            <a:extLst>
              <a:ext uri="{FF2B5EF4-FFF2-40B4-BE49-F238E27FC236}">
                <a16:creationId xmlns:a16="http://schemas.microsoft.com/office/drawing/2014/main" id="{0609A3AA-C19B-9D40-EFD2-8D19234D5014}"/>
              </a:ext>
            </a:extLst>
          </p:cNvPr>
          <p:cNvSpPr/>
          <p:nvPr/>
        </p:nvSpPr>
        <p:spPr>
          <a:xfrm>
            <a:off x="659876" y="296944"/>
            <a:ext cx="11052928" cy="580467"/>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6F03E-C58E-42EF-BD4E-EDC1A4E52565}"/>
              </a:ext>
            </a:extLst>
          </p:cNvPr>
          <p:cNvSpPr>
            <a:spLocks noGrp="1"/>
          </p:cNvSpPr>
          <p:nvPr>
            <p:ph type="title"/>
          </p:nvPr>
        </p:nvSpPr>
        <p:spPr>
          <a:xfrm>
            <a:off x="659876" y="444853"/>
            <a:ext cx="9448800" cy="580466"/>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WHEN TO USE COMMENTS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lack and white logo&#10;&#10;Description automatically generated">
            <a:extLst>
              <a:ext uri="{FF2B5EF4-FFF2-40B4-BE49-F238E27FC236}">
                <a16:creationId xmlns:a16="http://schemas.microsoft.com/office/drawing/2014/main" id="{83E9AFC5-1933-103F-E120-B1CDAB20A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662785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black binoculars with blue lenses&#10;&#10;Description automatically generated">
            <a:extLst>
              <a:ext uri="{FF2B5EF4-FFF2-40B4-BE49-F238E27FC236}">
                <a16:creationId xmlns:a16="http://schemas.microsoft.com/office/drawing/2014/main" id="{55890600-906F-5643-1182-307654E10F3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8148" y="1090117"/>
            <a:ext cx="819544" cy="579183"/>
          </a:xfrm>
          <a:prstGeom prst="rect">
            <a:avLst/>
          </a:prstGeom>
        </p:spPr>
      </p:pic>
      <p:sp>
        <p:nvSpPr>
          <p:cNvPr id="3" name="Rectangle 2">
            <a:extLst>
              <a:ext uri="{FF2B5EF4-FFF2-40B4-BE49-F238E27FC236}">
                <a16:creationId xmlns:a16="http://schemas.microsoft.com/office/drawing/2014/main" id="{763EEB41-3085-7BD0-FEA5-EAF6A351A68D}"/>
              </a:ext>
            </a:extLst>
          </p:cNvPr>
          <p:cNvSpPr/>
          <p:nvPr/>
        </p:nvSpPr>
        <p:spPr>
          <a:xfrm>
            <a:off x="242846" y="281713"/>
            <a:ext cx="4767466" cy="656384"/>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8ED61967-5621-3F7B-E8B1-01A5CB67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8244" y="174963"/>
            <a:ext cx="6318789" cy="5689802"/>
          </a:xfrm>
          <a:prstGeom prst="rect">
            <a:avLst/>
          </a:prstGeom>
          <a:ln>
            <a:solidFill>
              <a:schemeClr val="tx1"/>
            </a:solidFill>
          </a:ln>
        </p:spPr>
      </p:pic>
      <p:sp>
        <p:nvSpPr>
          <p:cNvPr id="2" name="Title 1">
            <a:extLst>
              <a:ext uri="{FF2B5EF4-FFF2-40B4-BE49-F238E27FC236}">
                <a16:creationId xmlns:a16="http://schemas.microsoft.com/office/drawing/2014/main" id="{6FA6F03E-C58E-42EF-BD4E-EDC1A4E52565}"/>
              </a:ext>
            </a:extLst>
          </p:cNvPr>
          <p:cNvSpPr>
            <a:spLocks noGrp="1"/>
          </p:cNvSpPr>
          <p:nvPr>
            <p:ph type="title"/>
          </p:nvPr>
        </p:nvSpPr>
        <p:spPr>
          <a:xfrm>
            <a:off x="242846" y="230071"/>
            <a:ext cx="6266441" cy="763164"/>
          </a:xfrm>
          <a:noFill/>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WHERE TO PLACE COMMENTS</a:t>
            </a:r>
          </a:p>
        </p:txBody>
      </p:sp>
      <p:sp>
        <p:nvSpPr>
          <p:cNvPr id="8" name="Rectangle 7">
            <a:extLst>
              <a:ext uri="{FF2B5EF4-FFF2-40B4-BE49-F238E27FC236}">
                <a16:creationId xmlns:a16="http://schemas.microsoft.com/office/drawing/2014/main" id="{4A23A095-0542-7CFE-4A01-1068B6B997B1}"/>
              </a:ext>
            </a:extLst>
          </p:cNvPr>
          <p:cNvSpPr/>
          <p:nvPr/>
        </p:nvSpPr>
        <p:spPr>
          <a:xfrm>
            <a:off x="5445070" y="5418228"/>
            <a:ext cx="2986007" cy="22731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1411D-53CE-9328-44AA-318BA842EB05}"/>
              </a:ext>
            </a:extLst>
          </p:cNvPr>
          <p:cNvSpPr/>
          <p:nvPr/>
        </p:nvSpPr>
        <p:spPr>
          <a:xfrm>
            <a:off x="5468319" y="1623719"/>
            <a:ext cx="3753173" cy="27718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6B367A-4089-4A44-87A8-C53435E33784}"/>
              </a:ext>
            </a:extLst>
          </p:cNvPr>
          <p:cNvSpPr/>
          <p:nvPr/>
        </p:nvSpPr>
        <p:spPr>
          <a:xfrm>
            <a:off x="9798482" y="1538217"/>
            <a:ext cx="1866576" cy="85267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9E65CF-B90D-C80F-950D-49968BE573A1}"/>
              </a:ext>
            </a:extLst>
          </p:cNvPr>
          <p:cNvSpPr/>
          <p:nvPr/>
        </p:nvSpPr>
        <p:spPr>
          <a:xfrm>
            <a:off x="9798482" y="3891376"/>
            <a:ext cx="1866576" cy="85267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296DA2-BE5F-0F92-D736-8C1CD6484EC4}"/>
              </a:ext>
            </a:extLst>
          </p:cNvPr>
          <p:cNvSpPr txBox="1"/>
          <p:nvPr/>
        </p:nvSpPr>
        <p:spPr>
          <a:xfrm>
            <a:off x="793850" y="4206952"/>
            <a:ext cx="4318861" cy="1477328"/>
          </a:xfrm>
          <a:prstGeom prst="rect">
            <a:avLst/>
          </a:prstGeom>
          <a:noFill/>
        </p:spPr>
        <p:txBody>
          <a:bodyPr wrap="square" rtlCol="0">
            <a:spAutoFit/>
          </a:bodyPr>
          <a:lstStyle/>
          <a:p>
            <a:r>
              <a:rPr lang="en-US" b="1" dirty="0">
                <a:solidFill>
                  <a:srgbClr val="00B050"/>
                </a:solidFill>
              </a:rPr>
              <a:t>In the margins:</a:t>
            </a:r>
          </a:p>
          <a:p>
            <a:pPr marL="285750" indent="-285750">
              <a:buFont typeface="Wingdings" panose="05000000000000000000" pitchFamily="2" charset="2"/>
              <a:buChar char="ü"/>
            </a:pPr>
            <a:r>
              <a:rPr lang="en-US" dirty="0"/>
              <a:t>Easy to read</a:t>
            </a:r>
          </a:p>
          <a:p>
            <a:pPr marL="285750" indent="-285750">
              <a:buFont typeface="Wingdings" panose="05000000000000000000" pitchFamily="2" charset="2"/>
              <a:buChar char="ü"/>
            </a:pPr>
            <a:r>
              <a:rPr lang="en-US" dirty="0"/>
              <a:t>Easy to find</a:t>
            </a:r>
          </a:p>
          <a:p>
            <a:pPr marL="285750" indent="-285750">
              <a:buFont typeface="Wingdings" panose="05000000000000000000" pitchFamily="2" charset="2"/>
              <a:buChar char="ü"/>
            </a:pPr>
            <a:r>
              <a:rPr lang="en-US" dirty="0"/>
              <a:t>Easy to clean</a:t>
            </a:r>
          </a:p>
          <a:p>
            <a:endParaRPr lang="en-US" b="1" dirty="0"/>
          </a:p>
        </p:txBody>
      </p:sp>
      <p:pic>
        <p:nvPicPr>
          <p:cNvPr id="14" name="Picture 13">
            <a:extLst>
              <a:ext uri="{FF2B5EF4-FFF2-40B4-BE49-F238E27FC236}">
                <a16:creationId xmlns:a16="http://schemas.microsoft.com/office/drawing/2014/main" id="{53D8EE97-431D-5138-597E-C21A5CB68F8E}"/>
              </a:ext>
            </a:extLst>
          </p:cNvPr>
          <p:cNvPicPr>
            <a:picLocks noChangeAspect="1"/>
          </p:cNvPicPr>
          <p:nvPr/>
        </p:nvPicPr>
        <p:blipFill>
          <a:blip r:embed="rId6"/>
          <a:stretch>
            <a:fillRect/>
          </a:stretch>
        </p:blipFill>
        <p:spPr>
          <a:xfrm>
            <a:off x="3282723" y="2681331"/>
            <a:ext cx="1635900" cy="1003057"/>
          </a:xfrm>
          <a:prstGeom prst="rect">
            <a:avLst/>
          </a:prstGeom>
          <a:ln w="19050">
            <a:solidFill>
              <a:srgbClr val="7030A0"/>
            </a:solidFill>
          </a:ln>
        </p:spPr>
      </p:pic>
      <p:pic>
        <p:nvPicPr>
          <p:cNvPr id="16" name="Picture 15">
            <a:extLst>
              <a:ext uri="{FF2B5EF4-FFF2-40B4-BE49-F238E27FC236}">
                <a16:creationId xmlns:a16="http://schemas.microsoft.com/office/drawing/2014/main" id="{487BE6F5-C691-F967-130A-038362179E98}"/>
              </a:ext>
            </a:extLst>
          </p:cNvPr>
          <p:cNvPicPr>
            <a:picLocks noChangeAspect="1"/>
          </p:cNvPicPr>
          <p:nvPr/>
        </p:nvPicPr>
        <p:blipFill>
          <a:blip r:embed="rId7"/>
          <a:stretch>
            <a:fillRect/>
          </a:stretch>
        </p:blipFill>
        <p:spPr>
          <a:xfrm>
            <a:off x="2812562" y="4409416"/>
            <a:ext cx="2179802" cy="1385591"/>
          </a:xfrm>
          <a:prstGeom prst="rect">
            <a:avLst/>
          </a:prstGeom>
          <a:ln w="19050">
            <a:solidFill>
              <a:srgbClr val="00B050"/>
            </a:solidFill>
          </a:ln>
        </p:spPr>
      </p:pic>
      <p:sp>
        <p:nvSpPr>
          <p:cNvPr id="5" name="Rectangle 4">
            <a:extLst>
              <a:ext uri="{FF2B5EF4-FFF2-40B4-BE49-F238E27FC236}">
                <a16:creationId xmlns:a16="http://schemas.microsoft.com/office/drawing/2014/main" id="{FAEA927D-413F-F85D-BF22-74B60F6ACED1}"/>
              </a:ext>
            </a:extLst>
          </p:cNvPr>
          <p:cNvSpPr/>
          <p:nvPr/>
        </p:nvSpPr>
        <p:spPr>
          <a:xfrm>
            <a:off x="8706971" y="4854971"/>
            <a:ext cx="367553" cy="73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C60F97-2421-76F8-A130-6CCDC25DA276}"/>
              </a:ext>
            </a:extLst>
          </p:cNvPr>
          <p:cNvSpPr/>
          <p:nvPr/>
        </p:nvSpPr>
        <p:spPr>
          <a:xfrm>
            <a:off x="8339418" y="5262109"/>
            <a:ext cx="367553" cy="73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8FD718-5451-D132-ADBA-A719E0739AD5}"/>
              </a:ext>
            </a:extLst>
          </p:cNvPr>
          <p:cNvSpPr/>
          <p:nvPr/>
        </p:nvSpPr>
        <p:spPr>
          <a:xfrm>
            <a:off x="9971934" y="1746180"/>
            <a:ext cx="138128" cy="53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BB6305B-A93C-70B9-4227-3F86616F0970}"/>
              </a:ext>
            </a:extLst>
          </p:cNvPr>
          <p:cNvSpPr/>
          <p:nvPr/>
        </p:nvSpPr>
        <p:spPr>
          <a:xfrm>
            <a:off x="9954943" y="4066708"/>
            <a:ext cx="138128" cy="53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D6E4A38-05A5-9079-9FF3-DC3E17000519}"/>
              </a:ext>
            </a:extLst>
          </p:cNvPr>
          <p:cNvSpPr/>
          <p:nvPr/>
        </p:nvSpPr>
        <p:spPr>
          <a:xfrm>
            <a:off x="9954943" y="5041460"/>
            <a:ext cx="138128" cy="53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D84018F-1F6A-4B50-A591-C8807562F829}"/>
              </a:ext>
            </a:extLst>
          </p:cNvPr>
          <p:cNvSpPr/>
          <p:nvPr/>
        </p:nvSpPr>
        <p:spPr>
          <a:xfrm>
            <a:off x="11241818" y="5531883"/>
            <a:ext cx="257923" cy="71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E55562A5-758C-00CA-258C-C9E2208F8472}"/>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0" name="Slide Number Placeholder 5">
            <a:extLst>
              <a:ext uri="{FF2B5EF4-FFF2-40B4-BE49-F238E27FC236}">
                <a16:creationId xmlns:a16="http://schemas.microsoft.com/office/drawing/2014/main" id="{DAEC547B-3175-4299-A82E-00BD9FBB950A}"/>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22</a:t>
            </a:fld>
            <a:endParaRPr lang="en-US"/>
          </a:p>
        </p:txBody>
      </p:sp>
      <p:pic>
        <p:nvPicPr>
          <p:cNvPr id="21" name="Picture 20" descr="A black and white logo&#10;&#10;Description automatically generated">
            <a:extLst>
              <a:ext uri="{FF2B5EF4-FFF2-40B4-BE49-F238E27FC236}">
                <a16:creationId xmlns:a16="http://schemas.microsoft.com/office/drawing/2014/main" id="{2CDAA962-4D9E-A286-92BE-E1E474F6E8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22" name="TextBox 21">
            <a:extLst>
              <a:ext uri="{FF2B5EF4-FFF2-40B4-BE49-F238E27FC236}">
                <a16:creationId xmlns:a16="http://schemas.microsoft.com/office/drawing/2014/main" id="{D2F7B91C-9A21-78B6-ABDF-F70B3B9F749E}"/>
              </a:ext>
            </a:extLst>
          </p:cNvPr>
          <p:cNvSpPr txBox="1"/>
          <p:nvPr/>
        </p:nvSpPr>
        <p:spPr>
          <a:xfrm>
            <a:off x="793850" y="2316126"/>
            <a:ext cx="2019252" cy="1477328"/>
          </a:xfrm>
          <a:prstGeom prst="rect">
            <a:avLst/>
          </a:prstGeom>
          <a:noFill/>
        </p:spPr>
        <p:txBody>
          <a:bodyPr wrap="square">
            <a:spAutoFit/>
          </a:bodyPr>
          <a:lstStyle/>
          <a:p>
            <a:endParaRPr lang="en-US" b="1" dirty="0"/>
          </a:p>
          <a:p>
            <a:r>
              <a:rPr lang="en-US" b="1" dirty="0">
                <a:solidFill>
                  <a:srgbClr val="7030A0"/>
                </a:solidFill>
              </a:rPr>
              <a:t>Footnotes:</a:t>
            </a:r>
          </a:p>
          <a:p>
            <a:pPr marL="285750" indent="-285750">
              <a:buFont typeface="Arial" panose="020B0604020202020204" pitchFamily="34" charset="0"/>
              <a:buChar char="•"/>
            </a:pPr>
            <a:r>
              <a:rPr lang="en-US" dirty="0"/>
              <a:t>Hard to read</a:t>
            </a:r>
          </a:p>
          <a:p>
            <a:pPr marL="285750" indent="-285750">
              <a:buFont typeface="Arial" panose="020B0604020202020204" pitchFamily="34" charset="0"/>
              <a:buChar char="•"/>
            </a:pPr>
            <a:r>
              <a:rPr lang="en-US" dirty="0"/>
              <a:t>Easy to find</a:t>
            </a:r>
          </a:p>
          <a:p>
            <a:pPr marL="285750" indent="-285750">
              <a:buFont typeface="Arial" panose="020B0604020202020204" pitchFamily="34" charset="0"/>
              <a:buChar char="•"/>
            </a:pPr>
            <a:r>
              <a:rPr lang="en-US" dirty="0"/>
              <a:t>Hard to clean</a:t>
            </a:r>
          </a:p>
        </p:txBody>
      </p:sp>
      <p:sp>
        <p:nvSpPr>
          <p:cNvPr id="24" name="TextBox 23">
            <a:extLst>
              <a:ext uri="{FF2B5EF4-FFF2-40B4-BE49-F238E27FC236}">
                <a16:creationId xmlns:a16="http://schemas.microsoft.com/office/drawing/2014/main" id="{7E8E22A3-6E87-C7D1-797E-9F44FF8249EE}"/>
              </a:ext>
            </a:extLst>
          </p:cNvPr>
          <p:cNvSpPr txBox="1"/>
          <p:nvPr/>
        </p:nvSpPr>
        <p:spPr>
          <a:xfrm>
            <a:off x="854990" y="1163192"/>
            <a:ext cx="2131564" cy="1200329"/>
          </a:xfrm>
          <a:prstGeom prst="rect">
            <a:avLst/>
          </a:prstGeom>
          <a:noFill/>
        </p:spPr>
        <p:txBody>
          <a:bodyPr wrap="square">
            <a:spAutoFit/>
          </a:bodyPr>
          <a:lstStyle/>
          <a:p>
            <a:r>
              <a:rPr lang="en-US" b="1" dirty="0">
                <a:solidFill>
                  <a:srgbClr val="0070C0"/>
                </a:solidFill>
              </a:rPr>
              <a:t>In-line NTDs:</a:t>
            </a:r>
          </a:p>
          <a:p>
            <a:pPr marL="285750" indent="-285750">
              <a:buFont typeface="Arial" panose="020B0604020202020204" pitchFamily="34" charset="0"/>
              <a:buChar char="•"/>
            </a:pPr>
            <a:r>
              <a:rPr lang="en-US" dirty="0"/>
              <a:t>Hard to read</a:t>
            </a:r>
          </a:p>
          <a:p>
            <a:pPr marL="285750" indent="-285750">
              <a:buFont typeface="Arial" panose="020B0604020202020204" pitchFamily="34" charset="0"/>
              <a:buChar char="•"/>
            </a:pPr>
            <a:r>
              <a:rPr lang="en-US" dirty="0"/>
              <a:t>Hard to find</a:t>
            </a:r>
          </a:p>
          <a:p>
            <a:pPr marL="285750" indent="-285750">
              <a:buFont typeface="Arial" panose="020B0604020202020204" pitchFamily="34" charset="0"/>
              <a:buChar char="•"/>
            </a:pPr>
            <a:r>
              <a:rPr lang="en-US" dirty="0"/>
              <a:t>Hard to clean </a:t>
            </a:r>
          </a:p>
        </p:txBody>
      </p:sp>
      <p:cxnSp>
        <p:nvCxnSpPr>
          <p:cNvPr id="26" name="Straight Arrow Connector 25">
            <a:extLst>
              <a:ext uri="{FF2B5EF4-FFF2-40B4-BE49-F238E27FC236}">
                <a16:creationId xmlns:a16="http://schemas.microsoft.com/office/drawing/2014/main" id="{4E4EEB83-7F61-7E3C-A374-D7C428BE8807}"/>
              </a:ext>
            </a:extLst>
          </p:cNvPr>
          <p:cNvCxnSpPr>
            <a:cxnSpLocks/>
          </p:cNvCxnSpPr>
          <p:nvPr/>
        </p:nvCxnSpPr>
        <p:spPr>
          <a:xfrm>
            <a:off x="2445007" y="1366702"/>
            <a:ext cx="2943237" cy="25701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purple arrow pointing down&#10;&#10;Description automatically generated">
            <a:extLst>
              <a:ext uri="{FF2B5EF4-FFF2-40B4-BE49-F238E27FC236}">
                <a16:creationId xmlns:a16="http://schemas.microsoft.com/office/drawing/2014/main" id="{99292734-237F-87FB-EF33-B5CD6FD9108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471131" y="2626571"/>
            <a:ext cx="173579" cy="371955"/>
          </a:xfrm>
          <a:prstGeom prst="rect">
            <a:avLst/>
          </a:prstGeom>
        </p:spPr>
      </p:pic>
      <p:pic>
        <p:nvPicPr>
          <p:cNvPr id="36" name="Picture 35" descr="A green circle with a hand giving a thumbs up&#10;&#10;Description automatically generated">
            <a:extLst>
              <a:ext uri="{FF2B5EF4-FFF2-40B4-BE49-F238E27FC236}">
                <a16:creationId xmlns:a16="http://schemas.microsoft.com/office/drawing/2014/main" id="{69F03F02-CEFC-807D-36FB-2F6FE2EDC19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11282" y="4135278"/>
            <a:ext cx="495386" cy="495386"/>
          </a:xfrm>
          <a:prstGeom prst="rect">
            <a:avLst/>
          </a:prstGeom>
        </p:spPr>
      </p:pic>
      <p:cxnSp>
        <p:nvCxnSpPr>
          <p:cNvPr id="38" name="Straight Arrow Connector 37">
            <a:extLst>
              <a:ext uri="{FF2B5EF4-FFF2-40B4-BE49-F238E27FC236}">
                <a16:creationId xmlns:a16="http://schemas.microsoft.com/office/drawing/2014/main" id="{787B563E-AFDD-DAFC-9A64-0C7E276E58DB}"/>
              </a:ext>
            </a:extLst>
          </p:cNvPr>
          <p:cNvCxnSpPr>
            <a:cxnSpLocks/>
          </p:cNvCxnSpPr>
          <p:nvPr/>
        </p:nvCxnSpPr>
        <p:spPr>
          <a:xfrm>
            <a:off x="2067075" y="2807256"/>
            <a:ext cx="3377995" cy="2610972"/>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0BF93E-E430-0C41-75E1-8594B9A1B484}"/>
              </a:ext>
            </a:extLst>
          </p:cNvPr>
          <p:cNvCxnSpPr>
            <a:cxnSpLocks/>
          </p:cNvCxnSpPr>
          <p:nvPr/>
        </p:nvCxnSpPr>
        <p:spPr>
          <a:xfrm flipV="1">
            <a:off x="2445007" y="2454021"/>
            <a:ext cx="7311500" cy="197429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BEDAC374-2B67-5CA9-4F70-DFF7029B952E}"/>
              </a:ext>
            </a:extLst>
          </p:cNvPr>
          <p:cNvSpPr/>
          <p:nvPr/>
        </p:nvSpPr>
        <p:spPr>
          <a:xfrm>
            <a:off x="9783632" y="4979204"/>
            <a:ext cx="1866576" cy="85267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1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6"/>
                                        </p:tgtEl>
                                      </p:cBhvr>
                                    </p:animEffect>
                                    <p:set>
                                      <p:cBhvr>
                                        <p:cTn id="15" dur="1" fill="hold">
                                          <p:stCondLst>
                                            <p:cond delay="499"/>
                                          </p:stCondLst>
                                        </p:cTn>
                                        <p:tgtEl>
                                          <p:spTgt spid="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xit" presetSubtype="32" fill="hold" nodeType="clickEffect">
                                  <p:stCondLst>
                                    <p:cond delay="0"/>
                                  </p:stCondLst>
                                  <p:childTnLst>
                                    <p:animEffect transition="out" filter="circle(out)">
                                      <p:cBhvr>
                                        <p:cTn id="61" dur="2000"/>
                                        <p:tgtEl>
                                          <p:spTgt spid="14"/>
                                        </p:tgtEl>
                                      </p:cBhvr>
                                    </p:animEffect>
                                    <p:set>
                                      <p:cBhvr>
                                        <p:cTn id="62" dur="1" fill="hold">
                                          <p:stCondLst>
                                            <p:cond delay="1999"/>
                                          </p:stCondLst>
                                        </p:cTn>
                                        <p:tgtEl>
                                          <p:spTgt spid="14"/>
                                        </p:tgtEl>
                                        <p:attrNameLst>
                                          <p:attrName>style.visibility</p:attrName>
                                        </p:attrNameLst>
                                      </p:cBhvr>
                                      <p:to>
                                        <p:strVal val="hidden"/>
                                      </p:to>
                                    </p:set>
                                  </p:childTnLst>
                                </p:cTn>
                              </p:par>
                              <p:par>
                                <p:cTn id="63" presetID="6" presetClass="exit" presetSubtype="32" fill="hold" nodeType="withEffect">
                                  <p:stCondLst>
                                    <p:cond delay="0"/>
                                  </p:stCondLst>
                                  <p:childTnLst>
                                    <p:animEffect transition="out" filter="circle(out)">
                                      <p:cBhvr>
                                        <p:cTn id="64" dur="2000"/>
                                        <p:tgtEl>
                                          <p:spTgt spid="28"/>
                                        </p:tgtEl>
                                      </p:cBhvr>
                                    </p:animEffect>
                                    <p:set>
                                      <p:cBhvr>
                                        <p:cTn id="65" dur="1" fill="hold">
                                          <p:stCondLst>
                                            <p:cond delay="1999"/>
                                          </p:stCondLst>
                                        </p:cTn>
                                        <p:tgtEl>
                                          <p:spTgt spid="28"/>
                                        </p:tgtEl>
                                        <p:attrNameLst>
                                          <p:attrName>style.visibility</p:attrName>
                                        </p:attrNameLst>
                                      </p:cBhvr>
                                      <p:to>
                                        <p:strVal val="hidden"/>
                                      </p:to>
                                    </p:set>
                                  </p:childTnLst>
                                </p:cTn>
                              </p:par>
                              <p:par>
                                <p:cTn id="66" presetID="6" presetClass="exit" presetSubtype="32" fill="hold" grpId="0" nodeType="withEffect">
                                  <p:stCondLst>
                                    <p:cond delay="0"/>
                                  </p:stCondLst>
                                  <p:childTnLst>
                                    <p:animEffect transition="out" filter="circle(out)">
                                      <p:cBhvr>
                                        <p:cTn id="67" dur="2000"/>
                                        <p:tgtEl>
                                          <p:spTgt spid="24"/>
                                        </p:tgtEl>
                                      </p:cBhvr>
                                    </p:animEffect>
                                    <p:set>
                                      <p:cBhvr>
                                        <p:cTn id="68" dur="1" fill="hold">
                                          <p:stCondLst>
                                            <p:cond delay="1999"/>
                                          </p:stCondLst>
                                        </p:cTn>
                                        <p:tgtEl>
                                          <p:spTgt spid="24"/>
                                        </p:tgtEl>
                                        <p:attrNameLst>
                                          <p:attrName>style.visibility</p:attrName>
                                        </p:attrNameLst>
                                      </p:cBhvr>
                                      <p:to>
                                        <p:strVal val="hidden"/>
                                      </p:to>
                                    </p:set>
                                  </p:childTnLst>
                                </p:cTn>
                              </p:par>
                              <p:par>
                                <p:cTn id="69" presetID="6" presetClass="exit" presetSubtype="32" fill="hold" nodeType="withEffect">
                                  <p:stCondLst>
                                    <p:cond delay="0"/>
                                  </p:stCondLst>
                                  <p:childTnLst>
                                    <p:animEffect transition="out" filter="circle(out)">
                                      <p:cBhvr>
                                        <p:cTn id="70" dur="2000"/>
                                        <p:tgtEl>
                                          <p:spTgt spid="34"/>
                                        </p:tgtEl>
                                      </p:cBhvr>
                                    </p:animEffect>
                                    <p:set>
                                      <p:cBhvr>
                                        <p:cTn id="71" dur="1" fill="hold">
                                          <p:stCondLst>
                                            <p:cond delay="1999"/>
                                          </p:stCondLst>
                                        </p:cTn>
                                        <p:tgtEl>
                                          <p:spTgt spid="34"/>
                                        </p:tgtEl>
                                        <p:attrNameLst>
                                          <p:attrName>style.visibility</p:attrName>
                                        </p:attrNameLst>
                                      </p:cBhvr>
                                      <p:to>
                                        <p:strVal val="hidden"/>
                                      </p:to>
                                    </p:set>
                                  </p:childTnLst>
                                </p:cTn>
                              </p:par>
                              <p:par>
                                <p:cTn id="72" presetID="6" presetClass="exit" presetSubtype="32" fill="hold" grpId="0" nodeType="withEffect">
                                  <p:stCondLst>
                                    <p:cond delay="0"/>
                                  </p:stCondLst>
                                  <p:childTnLst>
                                    <p:animEffect transition="out" filter="circle(out)">
                                      <p:cBhvr>
                                        <p:cTn id="73" dur="2000"/>
                                        <p:tgtEl>
                                          <p:spTgt spid="22"/>
                                        </p:tgtEl>
                                      </p:cBhvr>
                                    </p:animEffect>
                                    <p:set>
                                      <p:cBhvr>
                                        <p:cTn id="74"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P spid="22" grpId="0"/>
      <p:bldP spid="24" grpId="0"/>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22394" y="1635456"/>
            <a:ext cx="7947212" cy="3959352"/>
          </a:xfrm>
        </p:spPr>
        <p:txBody>
          <a:bodyPr>
            <a:normAutofit/>
          </a:bodyPr>
          <a:lstStyle/>
          <a:p>
            <a:pPr marL="0" indent="0" algn="ctr">
              <a:buNone/>
            </a:pPr>
            <a:r>
              <a:rPr lang="en-US" sz="6000" b="1" dirty="0">
                <a:latin typeface="Roboto" panose="02000000000000000000" pitchFamily="2" charset="0"/>
                <a:ea typeface="Roboto" panose="02000000000000000000" pitchFamily="2" charset="0"/>
                <a:cs typeface="Roboto" panose="02000000000000000000" pitchFamily="2" charset="0"/>
              </a:rPr>
              <a:t>Leverage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internal redlines </a:t>
            </a:r>
            <a:r>
              <a:rPr lang="en-US" sz="6000" b="1" dirty="0">
                <a:latin typeface="Roboto" panose="02000000000000000000" pitchFamily="2" charset="0"/>
                <a:ea typeface="Roboto" panose="02000000000000000000" pitchFamily="2" charset="0"/>
                <a:cs typeface="Roboto" panose="02000000000000000000" pitchFamily="2" charset="0"/>
              </a:rPr>
              <a:t>to build internal alignment.</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23</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pic>
        <p:nvPicPr>
          <p:cNvPr id="5" name="Picture 4" descr="A black and white logo&#10;&#10;Description automatically generated">
            <a:extLst>
              <a:ext uri="{FF2B5EF4-FFF2-40B4-BE49-F238E27FC236}">
                <a16:creationId xmlns:a16="http://schemas.microsoft.com/office/drawing/2014/main" id="{86909E55-555E-0ADC-6256-388C35F1F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4222543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48136"/>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REDLINES HELP FACILITATE INTERNAL ALIGNMENT</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24</a:t>
            </a:fld>
            <a:endParaRPr lang="en-US"/>
          </a:p>
        </p:txBody>
      </p:sp>
      <p:pic>
        <p:nvPicPr>
          <p:cNvPr id="6" name="Picture 5" descr="A black and white logo&#10;&#10;Description automatically generated">
            <a:extLst>
              <a:ext uri="{FF2B5EF4-FFF2-40B4-BE49-F238E27FC236}">
                <a16:creationId xmlns:a16="http://schemas.microsoft.com/office/drawing/2014/main" id="{601713C1-996B-8138-41FA-E013651DA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0" name="TextBox 9">
            <a:extLst>
              <a:ext uri="{FF2B5EF4-FFF2-40B4-BE49-F238E27FC236}">
                <a16:creationId xmlns:a16="http://schemas.microsoft.com/office/drawing/2014/main" id="{AF9283E4-FBA2-ADA7-D3FE-6386BBF2D2D9}"/>
              </a:ext>
            </a:extLst>
          </p:cNvPr>
          <p:cNvSpPr txBox="1"/>
          <p:nvPr/>
        </p:nvSpPr>
        <p:spPr>
          <a:xfrm>
            <a:off x="1357408" y="1384238"/>
            <a:ext cx="8230124" cy="954107"/>
          </a:xfrm>
          <a:prstGeom prst="rect">
            <a:avLst/>
          </a:prstGeom>
          <a:noFill/>
        </p:spPr>
        <p:txBody>
          <a:bodyPr wrap="square">
            <a:spAutoFit/>
          </a:bodyPr>
          <a:lstStyle/>
          <a:p>
            <a:r>
              <a:rPr lang="en-US" sz="2800" b="1" dirty="0">
                <a:latin typeface="+mj-lt"/>
                <a:cs typeface="Arial" panose="020B0604020202020204" pitchFamily="34" charset="0"/>
              </a:rPr>
              <a:t>What’s the one thing you can’t finalize a contract without?</a:t>
            </a:r>
          </a:p>
        </p:txBody>
      </p:sp>
      <p:pic>
        <p:nvPicPr>
          <p:cNvPr id="12" name="Graphic 11" descr="Badge Question Mark with solid fill">
            <a:extLst>
              <a:ext uri="{FF2B5EF4-FFF2-40B4-BE49-F238E27FC236}">
                <a16:creationId xmlns:a16="http://schemas.microsoft.com/office/drawing/2014/main" id="{C1FEA18E-F4DA-5085-73FE-44E1D837DC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876" y="1575893"/>
            <a:ext cx="570796" cy="570796"/>
          </a:xfrm>
          <a:prstGeom prst="rect">
            <a:avLst/>
          </a:prstGeom>
        </p:spPr>
      </p:pic>
      <p:sp>
        <p:nvSpPr>
          <p:cNvPr id="13" name="TextBox 12">
            <a:extLst>
              <a:ext uri="{FF2B5EF4-FFF2-40B4-BE49-F238E27FC236}">
                <a16:creationId xmlns:a16="http://schemas.microsoft.com/office/drawing/2014/main" id="{D70B29A5-FD73-EF13-DA5F-63EBA5546F43}"/>
              </a:ext>
            </a:extLst>
          </p:cNvPr>
          <p:cNvSpPr txBox="1"/>
          <p:nvPr/>
        </p:nvSpPr>
        <p:spPr>
          <a:xfrm>
            <a:off x="1357408" y="2817121"/>
            <a:ext cx="8230124" cy="400110"/>
          </a:xfrm>
          <a:prstGeom prst="rect">
            <a:avLst/>
          </a:prstGeom>
          <a:noFill/>
        </p:spPr>
        <p:txBody>
          <a:bodyPr wrap="square">
            <a:spAutoFit/>
          </a:bodyPr>
          <a:lstStyle/>
          <a:p>
            <a:r>
              <a:rPr lang="en-US" sz="2000" dirty="0">
                <a:latin typeface="+mj-lt"/>
                <a:cs typeface="Arial" panose="020B0604020202020204" pitchFamily="34" charset="0"/>
              </a:rPr>
              <a:t>Your internal client.</a:t>
            </a:r>
          </a:p>
        </p:txBody>
      </p:sp>
    </p:spTree>
    <p:extLst>
      <p:ext uri="{BB962C8B-B14F-4D97-AF65-F5344CB8AC3E}">
        <p14:creationId xmlns:p14="http://schemas.microsoft.com/office/powerpoint/2010/main" val="3691011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48136"/>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REDLINES HELP FACILITATE INTERNAL ALIGNMENT</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25</a:t>
            </a:fld>
            <a:endParaRPr lang="en-US"/>
          </a:p>
        </p:txBody>
      </p:sp>
      <p:pic>
        <p:nvPicPr>
          <p:cNvPr id="6" name="Picture 5" descr="A black and white logo&#10;&#10;Description automatically generated">
            <a:extLst>
              <a:ext uri="{FF2B5EF4-FFF2-40B4-BE49-F238E27FC236}">
                <a16:creationId xmlns:a16="http://schemas.microsoft.com/office/drawing/2014/main" id="{601713C1-996B-8138-41FA-E013651DA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0" name="TextBox 9">
            <a:extLst>
              <a:ext uri="{FF2B5EF4-FFF2-40B4-BE49-F238E27FC236}">
                <a16:creationId xmlns:a16="http://schemas.microsoft.com/office/drawing/2014/main" id="{AF9283E4-FBA2-ADA7-D3FE-6386BBF2D2D9}"/>
              </a:ext>
            </a:extLst>
          </p:cNvPr>
          <p:cNvSpPr txBox="1"/>
          <p:nvPr/>
        </p:nvSpPr>
        <p:spPr>
          <a:xfrm>
            <a:off x="1357408" y="1599681"/>
            <a:ext cx="8230124" cy="523220"/>
          </a:xfrm>
          <a:prstGeom prst="rect">
            <a:avLst/>
          </a:prstGeom>
          <a:noFill/>
        </p:spPr>
        <p:txBody>
          <a:bodyPr wrap="square">
            <a:spAutoFit/>
          </a:bodyPr>
          <a:lstStyle/>
          <a:p>
            <a:r>
              <a:rPr lang="en-US" sz="2800" b="1" dirty="0">
                <a:latin typeface="+mj-lt"/>
                <a:cs typeface="Arial" panose="020B0604020202020204" pitchFamily="34" charset="0"/>
              </a:rPr>
              <a:t>Ways to use internal redlines:</a:t>
            </a:r>
          </a:p>
        </p:txBody>
      </p:sp>
      <p:pic>
        <p:nvPicPr>
          <p:cNvPr id="12" name="Graphic 11" descr="Badge Question Mark with solid fill">
            <a:extLst>
              <a:ext uri="{FF2B5EF4-FFF2-40B4-BE49-F238E27FC236}">
                <a16:creationId xmlns:a16="http://schemas.microsoft.com/office/drawing/2014/main" id="{C1FEA18E-F4DA-5085-73FE-44E1D837DC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876" y="1575893"/>
            <a:ext cx="570796" cy="570796"/>
          </a:xfrm>
          <a:prstGeom prst="rect">
            <a:avLst/>
          </a:prstGeom>
        </p:spPr>
      </p:pic>
      <p:sp>
        <p:nvSpPr>
          <p:cNvPr id="3" name="TextBox 2">
            <a:extLst>
              <a:ext uri="{FF2B5EF4-FFF2-40B4-BE49-F238E27FC236}">
                <a16:creationId xmlns:a16="http://schemas.microsoft.com/office/drawing/2014/main" id="{60094FC7-F2EA-06DB-089E-9B27EB722D51}"/>
              </a:ext>
            </a:extLst>
          </p:cNvPr>
          <p:cNvSpPr txBox="1"/>
          <p:nvPr/>
        </p:nvSpPr>
        <p:spPr>
          <a:xfrm>
            <a:off x="1230672" y="2317895"/>
            <a:ext cx="7006855" cy="3418180"/>
          </a:xfrm>
          <a:prstGeom prst="rect">
            <a:avLst/>
          </a:prstGeom>
          <a:noFill/>
        </p:spPr>
        <p:txBody>
          <a:bodyPr wrap="square" rtlCol="0">
            <a:spAutoFit/>
          </a:bodyPr>
          <a:lstStyle/>
          <a:p>
            <a:pPr marL="285750" indent="-285750">
              <a:lnSpc>
                <a:spcPct val="120000"/>
              </a:lnSpc>
              <a:spcAft>
                <a:spcPts val="1000"/>
              </a:spcAft>
              <a:buFont typeface="Arial" panose="020B0604020202020204" pitchFamily="34" charset="0"/>
              <a:buChar char="•"/>
            </a:pPr>
            <a:r>
              <a:rPr lang="en-US" sz="2000" dirty="0"/>
              <a:t>Color-code redlines to indicate audience</a:t>
            </a:r>
          </a:p>
          <a:p>
            <a:pPr marL="285750" indent="-285750">
              <a:lnSpc>
                <a:spcPct val="120000"/>
              </a:lnSpc>
              <a:spcAft>
                <a:spcPts val="1000"/>
              </a:spcAft>
              <a:buFont typeface="Arial" panose="020B0604020202020204" pitchFamily="34" charset="0"/>
              <a:buChar char="•"/>
            </a:pPr>
            <a:r>
              <a:rPr lang="en-US" sz="2000" dirty="0"/>
              <a:t>Delete and convert into external-facing redlines</a:t>
            </a:r>
          </a:p>
          <a:p>
            <a:pPr marL="285750" indent="-285750">
              <a:lnSpc>
                <a:spcPct val="120000"/>
              </a:lnSpc>
              <a:spcAft>
                <a:spcPts val="1000"/>
              </a:spcAft>
              <a:buFont typeface="Arial" panose="020B0604020202020204" pitchFamily="34" charset="0"/>
              <a:buChar char="•"/>
            </a:pPr>
            <a:r>
              <a:rPr lang="en-US" sz="2000" dirty="0"/>
              <a:t>Ask clarifying questions</a:t>
            </a:r>
          </a:p>
          <a:p>
            <a:pPr marL="285750" indent="-285750">
              <a:lnSpc>
                <a:spcPct val="120000"/>
              </a:lnSpc>
              <a:spcAft>
                <a:spcPts val="1000"/>
              </a:spcAft>
              <a:buFont typeface="Arial" panose="020B0604020202020204" pitchFamily="34" charset="0"/>
              <a:buChar char="•"/>
            </a:pPr>
            <a:r>
              <a:rPr lang="en-US" sz="2000" dirty="0"/>
              <a:t>Record approvals and decisions</a:t>
            </a:r>
          </a:p>
          <a:p>
            <a:pPr marL="285750" indent="-285750">
              <a:lnSpc>
                <a:spcPct val="120000"/>
              </a:lnSpc>
              <a:spcAft>
                <a:spcPts val="1000"/>
              </a:spcAft>
              <a:buFont typeface="Arial" panose="020B0604020202020204" pitchFamily="34" charset="0"/>
              <a:buChar char="•"/>
            </a:pPr>
            <a:r>
              <a:rPr lang="en-US" sz="2000" dirty="0"/>
              <a:t>Engage internal business clients</a:t>
            </a:r>
          </a:p>
          <a:p>
            <a:pPr marL="285750" indent="-285750">
              <a:lnSpc>
                <a:spcPct val="120000"/>
              </a:lnSpc>
              <a:spcAft>
                <a:spcPts val="1000"/>
              </a:spcAft>
              <a:buFont typeface="Arial" panose="020B0604020202020204" pitchFamily="34" charset="0"/>
              <a:buChar char="•"/>
            </a:pPr>
            <a:r>
              <a:rPr lang="en-US" sz="2000" dirty="0"/>
              <a:t>Navigate the deal together</a:t>
            </a:r>
          </a:p>
          <a:p>
            <a:pPr marL="285750" indent="-285750">
              <a:lnSpc>
                <a:spcPct val="120000"/>
              </a:lnSpc>
              <a:spcAft>
                <a:spcPts val="1000"/>
              </a:spcAft>
              <a:buFont typeface="Arial" panose="020B0604020202020204" pitchFamily="34" charset="0"/>
              <a:buChar char="•"/>
            </a:pPr>
            <a:r>
              <a:rPr lang="en-US" sz="2000" dirty="0"/>
              <a:t>Drive the negotiation forward</a:t>
            </a:r>
          </a:p>
        </p:txBody>
      </p:sp>
      <p:sp>
        <p:nvSpPr>
          <p:cNvPr id="5" name="TextBox 4">
            <a:extLst>
              <a:ext uri="{FF2B5EF4-FFF2-40B4-BE49-F238E27FC236}">
                <a16:creationId xmlns:a16="http://schemas.microsoft.com/office/drawing/2014/main" id="{136758EF-D38D-B376-8258-AB24B8ACED19}"/>
              </a:ext>
            </a:extLst>
          </p:cNvPr>
          <p:cNvSpPr txBox="1"/>
          <p:nvPr/>
        </p:nvSpPr>
        <p:spPr>
          <a:xfrm>
            <a:off x="7082180" y="4735100"/>
            <a:ext cx="4146697" cy="830997"/>
          </a:xfrm>
          <a:prstGeom prst="rect">
            <a:avLst/>
          </a:prstGeom>
          <a:solidFill>
            <a:schemeClr val="accent6">
              <a:lumMod val="20000"/>
              <a:lumOff val="80000"/>
            </a:schemeClr>
          </a:solidFill>
          <a:ln>
            <a:solidFill>
              <a:schemeClr val="accent6">
                <a:lumMod val="20000"/>
                <a:lumOff val="80000"/>
              </a:schemeClr>
            </a:solidFill>
          </a:ln>
        </p:spPr>
        <p:txBody>
          <a:bodyPr wrap="square">
            <a:spAutoFit/>
          </a:bodyPr>
          <a:lstStyle/>
          <a:p>
            <a:pPr lvl="0">
              <a:lnSpc>
                <a:spcPct val="100000"/>
              </a:lnSpc>
            </a:pPr>
            <a:r>
              <a:rPr lang="en-US" sz="1600" i="1" dirty="0"/>
              <a:t>*  Protect against unintended disclosure of attorney-client privileged communications or attorney work product.</a:t>
            </a:r>
            <a:endParaRPr lang="en-US" sz="1600" dirty="0"/>
          </a:p>
        </p:txBody>
      </p:sp>
    </p:spTree>
    <p:extLst>
      <p:ext uri="{BB962C8B-B14F-4D97-AF65-F5344CB8AC3E}">
        <p14:creationId xmlns:p14="http://schemas.microsoft.com/office/powerpoint/2010/main" val="118175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48136"/>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COLOR-CODING METHOD</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26</a:t>
            </a:fld>
            <a:endParaRPr lang="en-US"/>
          </a:p>
        </p:txBody>
      </p:sp>
      <p:pic>
        <p:nvPicPr>
          <p:cNvPr id="6" name="Picture 5" descr="A black and white logo&#10;&#10;Description automatically generated">
            <a:extLst>
              <a:ext uri="{FF2B5EF4-FFF2-40B4-BE49-F238E27FC236}">
                <a16:creationId xmlns:a16="http://schemas.microsoft.com/office/drawing/2014/main" id="{601713C1-996B-8138-41FA-E013651DA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6EC8D30D-7A79-C460-D467-85F59A23970D}"/>
              </a:ext>
            </a:extLst>
          </p:cNvPr>
          <p:cNvPicPr>
            <a:picLocks noChangeAspect="1"/>
          </p:cNvPicPr>
          <p:nvPr/>
        </p:nvPicPr>
        <p:blipFill>
          <a:blip r:embed="rId6"/>
          <a:stretch>
            <a:fillRect/>
          </a:stretch>
        </p:blipFill>
        <p:spPr>
          <a:xfrm>
            <a:off x="659876" y="1480652"/>
            <a:ext cx="9189846" cy="3544744"/>
          </a:xfrm>
          <a:prstGeom prst="rect">
            <a:avLst/>
          </a:prstGeom>
          <a:ln>
            <a:solidFill>
              <a:schemeClr val="tx1"/>
            </a:solidFill>
          </a:ln>
        </p:spPr>
      </p:pic>
      <p:sp>
        <p:nvSpPr>
          <p:cNvPr id="8" name="TextBox 7">
            <a:extLst>
              <a:ext uri="{FF2B5EF4-FFF2-40B4-BE49-F238E27FC236}">
                <a16:creationId xmlns:a16="http://schemas.microsoft.com/office/drawing/2014/main" id="{2B795EA2-88B6-2B4E-9D21-A9A193643AF9}"/>
              </a:ext>
            </a:extLst>
          </p:cNvPr>
          <p:cNvSpPr txBox="1"/>
          <p:nvPr/>
        </p:nvSpPr>
        <p:spPr>
          <a:xfrm>
            <a:off x="659876" y="5214848"/>
            <a:ext cx="73290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*Be sure to remove all </a:t>
            </a:r>
            <a:r>
              <a:rPr kumimoji="0" lang="en-US" sz="1600" b="0" i="0" u="none" strike="noStrike" kern="1200" cap="none" spc="0" normalizeH="0" baseline="0" noProof="0" dirty="0">
                <a:ln>
                  <a:noFill/>
                </a:ln>
                <a:solidFill>
                  <a:prstClr val="black"/>
                </a:solidFill>
                <a:effectLst/>
                <a:highlight>
                  <a:srgbClr val="00FFFF"/>
                </a:highlight>
                <a:uLnTx/>
                <a:uFillTx/>
                <a:latin typeface="Avenir Next LT Pro"/>
                <a:ea typeface="+mn-ea"/>
                <a:cs typeface="+mn-cs"/>
              </a:rPr>
              <a:t>blue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internal redlines before sharing with an external party. (See attorney-client privilege on the next slide.)</a:t>
            </a:r>
          </a:p>
        </p:txBody>
      </p:sp>
    </p:spTree>
    <p:extLst>
      <p:ext uri="{BB962C8B-B14F-4D97-AF65-F5344CB8AC3E}">
        <p14:creationId xmlns:p14="http://schemas.microsoft.com/office/powerpoint/2010/main" val="212749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5106EA-6F0B-6DDC-8EA7-2625DDBA14F8}"/>
              </a:ext>
            </a:extLst>
          </p:cNvPr>
          <p:cNvSpPr txBox="1"/>
          <p:nvPr/>
        </p:nvSpPr>
        <p:spPr>
          <a:xfrm>
            <a:off x="659876" y="1312801"/>
            <a:ext cx="5104839" cy="3785652"/>
          </a:xfrm>
          <a:prstGeom prst="rect">
            <a:avLst/>
          </a:prstGeom>
          <a:noFill/>
        </p:spPr>
        <p:txBody>
          <a:bodyPr wrap="square">
            <a:spAutoFit/>
          </a:bodyPr>
          <a:lstStyle/>
          <a:p>
            <a:r>
              <a:rPr lang="en-US" sz="2000" b="1" dirty="0">
                <a:solidFill>
                  <a:srgbClr val="202124"/>
                </a:solidFill>
                <a:latin typeface="+mj-lt"/>
              </a:rPr>
              <a:t>Use these tips:</a:t>
            </a:r>
          </a:p>
          <a:p>
            <a:pPr marL="342900" indent="-342900">
              <a:buFont typeface="Arial" panose="020B0604020202020204" pitchFamily="34" charset="0"/>
              <a:buChar char="•"/>
            </a:pPr>
            <a:r>
              <a:rPr lang="en-US" sz="2000" dirty="0">
                <a:solidFill>
                  <a:srgbClr val="202124"/>
                </a:solidFill>
                <a:latin typeface="+mj-lt"/>
              </a:rPr>
              <a:t>Label versions as Internal vs. External in the file name</a:t>
            </a:r>
          </a:p>
          <a:p>
            <a:pPr marL="342900" indent="-342900">
              <a:buFont typeface="Arial" panose="020B0604020202020204" pitchFamily="34" charset="0"/>
              <a:buChar char="•"/>
            </a:pPr>
            <a:r>
              <a:rPr lang="en-US" sz="2000" dirty="0">
                <a:solidFill>
                  <a:srgbClr val="202124"/>
                </a:solidFill>
                <a:latin typeface="+mj-lt"/>
              </a:rPr>
              <a:t>Use “Attorney-Client Privileged” or “Work Product” labels within the document judiciously and appropriately</a:t>
            </a:r>
          </a:p>
          <a:p>
            <a:pPr marL="342900" indent="-342900">
              <a:buFont typeface="Arial" panose="020B0604020202020204" pitchFamily="34" charset="0"/>
              <a:buChar char="•"/>
            </a:pPr>
            <a:r>
              <a:rPr lang="en-US" sz="2000" dirty="0">
                <a:solidFill>
                  <a:srgbClr val="202124"/>
                </a:solidFill>
                <a:latin typeface="+mj-lt"/>
              </a:rPr>
              <a:t>Provide instructions to the recipient about what they can and cannot do with the email text or attachment</a:t>
            </a:r>
          </a:p>
          <a:p>
            <a:pPr marL="342900" indent="-342900">
              <a:buFont typeface="Arial" panose="020B0604020202020204" pitchFamily="34" charset="0"/>
              <a:buChar char="•"/>
            </a:pPr>
            <a:r>
              <a:rPr lang="en-US" sz="2000" dirty="0">
                <a:solidFill>
                  <a:srgbClr val="202124"/>
                </a:solidFill>
                <a:latin typeface="+mj-lt"/>
              </a:rPr>
              <a:t>Provide instructions to the recipient as how to provide their responses</a:t>
            </a:r>
          </a:p>
        </p:txBody>
      </p:sp>
      <p:sp>
        <p:nvSpPr>
          <p:cNvPr id="9" name="Rectangle 8">
            <a:extLst>
              <a:ext uri="{FF2B5EF4-FFF2-40B4-BE49-F238E27FC236}">
                <a16:creationId xmlns:a16="http://schemas.microsoft.com/office/drawing/2014/main" id="{EB2FB0A5-236A-1AA4-2A7C-FBFE5A1EFBF0}"/>
              </a:ext>
            </a:extLst>
          </p:cNvPr>
          <p:cNvSpPr/>
          <p:nvPr/>
        </p:nvSpPr>
        <p:spPr>
          <a:xfrm>
            <a:off x="6427285" y="1701256"/>
            <a:ext cx="5104839" cy="345548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4D91C3-6D07-7F73-0259-149B8BF6F5AB}"/>
              </a:ext>
            </a:extLst>
          </p:cNvPr>
          <p:cNvSpPr txBox="1"/>
          <p:nvPr/>
        </p:nvSpPr>
        <p:spPr>
          <a:xfrm>
            <a:off x="6470073" y="1785773"/>
            <a:ext cx="5019261" cy="3395801"/>
          </a:xfrm>
          <a:prstGeom prst="rect">
            <a:avLst/>
          </a:prstGeom>
          <a:noFill/>
        </p:spPr>
        <p:txBody>
          <a:bodyPr wrap="square">
            <a:spAutoFit/>
          </a:bodyPr>
          <a:lstStyle/>
          <a:p>
            <a:pPr algn="just"/>
            <a:r>
              <a:rPr lang="en-US" sz="1400" dirty="0"/>
              <a:t>The </a:t>
            </a:r>
            <a:r>
              <a:rPr lang="en-US" sz="1400" b="1" dirty="0"/>
              <a:t>common interest doctrine </a:t>
            </a:r>
            <a:r>
              <a:rPr lang="en-US" sz="1400" dirty="0"/>
              <a:t>generally allows parties with a common interest in a particular legal matter to share privileged information without causing a waiver. However, the breadth and utility of the common interest doctrine varies from jurisdiction to jurisdiction. </a:t>
            </a:r>
          </a:p>
          <a:p>
            <a:pPr algn="just"/>
            <a:endParaRPr lang="en-US" sz="1400" dirty="0"/>
          </a:p>
          <a:p>
            <a:pPr algn="just"/>
            <a:r>
              <a:rPr lang="en-US" sz="1400" dirty="0"/>
              <a:t>Under New York law, attorney-client communications are divided into two categories: (1) privileged communications regarding the general business operations of the target, and (2) privileged communications regarding the negotiations of the merger.</a:t>
            </a:r>
            <a:r>
              <a:rPr lang="en-US" sz="1400" baseline="30000" dirty="0"/>
              <a:t>1</a:t>
            </a:r>
          </a:p>
          <a:p>
            <a:pPr algn="just"/>
            <a:endParaRPr lang="en-US" sz="1400" baseline="30000" dirty="0"/>
          </a:p>
          <a:p>
            <a:pPr algn="just"/>
            <a:r>
              <a:rPr lang="en-US" sz="1400" dirty="0"/>
              <a:t>The Delaware Court of Chancery held that a surviving corporation  owns and controls any attorney-client privilege that might attach to pre-merger communications.</a:t>
            </a:r>
            <a:r>
              <a:rPr lang="en-US" sz="1400" baseline="30000" dirty="0"/>
              <a:t>2</a:t>
            </a:r>
          </a:p>
          <a:p>
            <a:pPr algn="just"/>
            <a:endParaRPr lang="en-US" sz="1400" baseline="30000" dirty="0"/>
          </a:p>
        </p:txBody>
      </p:sp>
      <p:sp>
        <p:nvSpPr>
          <p:cNvPr id="3" name="Rectangle 2">
            <a:extLst>
              <a:ext uri="{FF2B5EF4-FFF2-40B4-BE49-F238E27FC236}">
                <a16:creationId xmlns:a16="http://schemas.microsoft.com/office/drawing/2014/main" id="{6B734636-F8C1-C189-CC96-75731557B8E8}"/>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6F03E-C58E-42EF-BD4E-EDC1A4E52565}"/>
              </a:ext>
            </a:extLst>
          </p:cNvPr>
          <p:cNvSpPr>
            <a:spLocks noGrp="1"/>
          </p:cNvSpPr>
          <p:nvPr>
            <p:ph type="title"/>
          </p:nvPr>
        </p:nvSpPr>
        <p:spPr>
          <a:xfrm>
            <a:off x="659876" y="404541"/>
            <a:ext cx="9448800" cy="363563"/>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PRESERVING ATTORNEY-CLIENT PRIVILEGE</a:t>
            </a:r>
          </a:p>
        </p:txBody>
      </p:sp>
      <p:sp>
        <p:nvSpPr>
          <p:cNvPr id="6" name="Footer Placeholder 4">
            <a:extLst>
              <a:ext uri="{FF2B5EF4-FFF2-40B4-BE49-F238E27FC236}">
                <a16:creationId xmlns:a16="http://schemas.microsoft.com/office/drawing/2014/main" id="{347994A6-4126-D3A8-D60F-BD6DE0018382}"/>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0" name="Picture 9" descr="A black and white logo&#10;&#10;Description automatically generated">
            <a:extLst>
              <a:ext uri="{FF2B5EF4-FFF2-40B4-BE49-F238E27FC236}">
                <a16:creationId xmlns:a16="http://schemas.microsoft.com/office/drawing/2014/main" id="{52A9914B-80DD-CCBD-78F8-1D44BECBE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1" name="Slide Number Placeholder 5">
            <a:extLst>
              <a:ext uri="{FF2B5EF4-FFF2-40B4-BE49-F238E27FC236}">
                <a16:creationId xmlns:a16="http://schemas.microsoft.com/office/drawing/2014/main" id="{91E28CEC-709A-FD04-FC96-72765518802C}"/>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27</a:t>
            </a:fld>
            <a:endParaRPr lang="en-US"/>
          </a:p>
        </p:txBody>
      </p:sp>
    </p:spTree>
    <p:extLst>
      <p:ext uri="{BB962C8B-B14F-4D97-AF65-F5344CB8AC3E}">
        <p14:creationId xmlns:p14="http://schemas.microsoft.com/office/powerpoint/2010/main" val="1223610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7A1D02-C94B-DF0E-A7BB-D817951BC4B6}"/>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D9861E-48CE-41BA-AC7C-B081D0A7B87F}"/>
              </a:ext>
            </a:extLst>
          </p:cNvPr>
          <p:cNvPicPr>
            <a:picLocks noChangeAspect="1"/>
          </p:cNvPicPr>
          <p:nvPr/>
        </p:nvPicPr>
        <p:blipFill rotWithShape="1">
          <a:blip r:embed="rId3"/>
          <a:srcRect l="29583" t="31894" r="28250" b="13629"/>
          <a:stretch/>
        </p:blipFill>
        <p:spPr>
          <a:xfrm>
            <a:off x="2834716" y="1348431"/>
            <a:ext cx="6519519" cy="4737777"/>
          </a:xfrm>
          <a:prstGeom prst="rect">
            <a:avLst/>
          </a:prstGeom>
          <a:ln w="19050">
            <a:solidFill>
              <a:schemeClr val="tx1"/>
            </a:solidFill>
          </a:ln>
        </p:spPr>
      </p:pic>
      <p:grpSp>
        <p:nvGrpSpPr>
          <p:cNvPr id="4" name="Group 3">
            <a:extLst>
              <a:ext uri="{FF2B5EF4-FFF2-40B4-BE49-F238E27FC236}">
                <a16:creationId xmlns:a16="http://schemas.microsoft.com/office/drawing/2014/main" id="{AF6EFC96-D165-4EA0-8A9F-51A88D094C7A}"/>
              </a:ext>
            </a:extLst>
          </p:cNvPr>
          <p:cNvGrpSpPr/>
          <p:nvPr/>
        </p:nvGrpSpPr>
        <p:grpSpPr>
          <a:xfrm>
            <a:off x="9650303" y="166114"/>
            <a:ext cx="1007891" cy="1025365"/>
            <a:chOff x="666788" y="2877473"/>
            <a:chExt cx="1334161" cy="1334161"/>
          </a:xfrm>
          <a:solidFill>
            <a:srgbClr val="22C3C1"/>
          </a:solidFill>
        </p:grpSpPr>
        <p:pic>
          <p:nvPicPr>
            <p:cNvPr id="10" name="Object 12" descr="preencoded.png">
              <a:extLst>
                <a:ext uri="{FF2B5EF4-FFF2-40B4-BE49-F238E27FC236}">
                  <a16:creationId xmlns:a16="http://schemas.microsoft.com/office/drawing/2014/main" id="{0E22A804-272B-4723-8EF9-697343D903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788" y="2877473"/>
              <a:ext cx="1334161" cy="1334161"/>
            </a:xfrm>
            <a:prstGeom prst="rect">
              <a:avLst/>
            </a:prstGeom>
          </p:spPr>
        </p:pic>
        <p:sp>
          <p:nvSpPr>
            <p:cNvPr id="2" name="TextBox 1">
              <a:extLst>
                <a:ext uri="{FF2B5EF4-FFF2-40B4-BE49-F238E27FC236}">
                  <a16:creationId xmlns:a16="http://schemas.microsoft.com/office/drawing/2014/main" id="{4872CB21-9469-479B-ACC3-C935EC98779E}"/>
                </a:ext>
              </a:extLst>
            </p:cNvPr>
            <p:cNvSpPr txBox="1"/>
            <p:nvPr/>
          </p:nvSpPr>
          <p:spPr>
            <a:xfrm>
              <a:off x="750921" y="3267555"/>
              <a:ext cx="1150374" cy="553998"/>
            </a:xfrm>
            <a:prstGeom prst="rect">
              <a:avLst/>
            </a:prstGeom>
            <a:grpFill/>
          </p:spPr>
          <p:txBody>
            <a:bodyPr wrap="square" rtlCol="0">
              <a:spAutoFit/>
            </a:bodyPr>
            <a:lstStyle/>
            <a:p>
              <a:pPr algn="ctr"/>
              <a:r>
                <a:rPr lang="en-US" sz="800" b="1" dirty="0">
                  <a:latin typeface="Montserrat" panose="00000500000000000000" pitchFamily="2" charset="0"/>
                </a:rPr>
                <a:t>PARTY A </a:t>
              </a:r>
              <a:r>
                <a:rPr lang="en-US" sz="800" dirty="0">
                  <a:latin typeface="Montserrat" panose="00000500000000000000" pitchFamily="2" charset="0"/>
                </a:rPr>
                <a:t>CORPORATE CLIENT</a:t>
              </a:r>
            </a:p>
          </p:txBody>
        </p:sp>
      </p:grpSp>
      <p:grpSp>
        <p:nvGrpSpPr>
          <p:cNvPr id="16" name="Group 15">
            <a:extLst>
              <a:ext uri="{FF2B5EF4-FFF2-40B4-BE49-F238E27FC236}">
                <a16:creationId xmlns:a16="http://schemas.microsoft.com/office/drawing/2014/main" id="{96EE41B0-0E0C-4E63-B1F7-474B97339EDC}"/>
              </a:ext>
            </a:extLst>
          </p:cNvPr>
          <p:cNvGrpSpPr/>
          <p:nvPr/>
        </p:nvGrpSpPr>
        <p:grpSpPr>
          <a:xfrm>
            <a:off x="10854448" y="165309"/>
            <a:ext cx="1007891" cy="1025365"/>
            <a:chOff x="666788" y="2877473"/>
            <a:chExt cx="1334161" cy="1334161"/>
          </a:xfrm>
          <a:solidFill>
            <a:srgbClr val="22C3C1"/>
          </a:solidFill>
        </p:grpSpPr>
        <p:pic>
          <p:nvPicPr>
            <p:cNvPr id="17" name="Object 12" descr="preencoded.png">
              <a:extLst>
                <a:ext uri="{FF2B5EF4-FFF2-40B4-BE49-F238E27FC236}">
                  <a16:creationId xmlns:a16="http://schemas.microsoft.com/office/drawing/2014/main" id="{0828CFA2-C94A-457B-A1D5-FAD5CB2290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788" y="2877473"/>
              <a:ext cx="1334161" cy="1334161"/>
            </a:xfrm>
            <a:prstGeom prst="rect">
              <a:avLst/>
            </a:prstGeom>
          </p:spPr>
        </p:pic>
        <p:sp>
          <p:nvSpPr>
            <p:cNvPr id="18" name="TextBox 17">
              <a:extLst>
                <a:ext uri="{FF2B5EF4-FFF2-40B4-BE49-F238E27FC236}">
                  <a16:creationId xmlns:a16="http://schemas.microsoft.com/office/drawing/2014/main" id="{460206FD-824D-497E-9FAC-324EB70985EC}"/>
                </a:ext>
              </a:extLst>
            </p:cNvPr>
            <p:cNvSpPr txBox="1"/>
            <p:nvPr/>
          </p:nvSpPr>
          <p:spPr>
            <a:xfrm>
              <a:off x="750921" y="3267555"/>
              <a:ext cx="1150374" cy="600699"/>
            </a:xfrm>
            <a:prstGeom prst="rect">
              <a:avLst/>
            </a:prstGeom>
            <a:grpFill/>
          </p:spPr>
          <p:txBody>
            <a:bodyPr wrap="square" rtlCol="0">
              <a:spAutoFit/>
            </a:bodyPr>
            <a:lstStyle/>
            <a:p>
              <a:pPr algn="ctr"/>
              <a:r>
                <a:rPr lang="en-US" sz="800" b="1" dirty="0">
                  <a:latin typeface="Montserrat" panose="00000500000000000000" pitchFamily="2" charset="0"/>
                </a:rPr>
                <a:t>PARTY B </a:t>
              </a:r>
              <a:r>
                <a:rPr lang="en-US" sz="800" dirty="0">
                  <a:latin typeface="Montserrat" panose="00000500000000000000" pitchFamily="2" charset="0"/>
                </a:rPr>
                <a:t>BRAZILIAN</a:t>
              </a:r>
            </a:p>
            <a:p>
              <a:pPr algn="ctr"/>
              <a:r>
                <a:rPr lang="en-US" sz="800" dirty="0">
                  <a:latin typeface="Montserrat" panose="00000500000000000000" pitchFamily="2" charset="0"/>
                </a:rPr>
                <a:t>RSTRNT</a:t>
              </a:r>
            </a:p>
          </p:txBody>
        </p:sp>
      </p:grpSp>
      <p:sp>
        <p:nvSpPr>
          <p:cNvPr id="20" name="Title 1">
            <a:extLst>
              <a:ext uri="{FF2B5EF4-FFF2-40B4-BE49-F238E27FC236}">
                <a16:creationId xmlns:a16="http://schemas.microsoft.com/office/drawing/2014/main" id="{2A1C11D1-D246-433B-A4B5-D18A0DBE5576}"/>
              </a:ext>
            </a:extLst>
          </p:cNvPr>
          <p:cNvSpPr>
            <a:spLocks noGrp="1"/>
          </p:cNvSpPr>
          <p:nvPr>
            <p:ph type="title"/>
          </p:nvPr>
        </p:nvSpPr>
        <p:spPr>
          <a:xfrm>
            <a:off x="659876" y="465105"/>
            <a:ext cx="9448800" cy="504699"/>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SAMPLE REDLINES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BAA0782-700A-4297-8D4C-6180758B85EF}"/>
              </a:ext>
            </a:extLst>
          </p:cNvPr>
          <p:cNvPicPr>
            <a:picLocks noChangeAspect="1"/>
          </p:cNvPicPr>
          <p:nvPr/>
        </p:nvPicPr>
        <p:blipFill>
          <a:blip r:embed="rId6"/>
          <a:stretch>
            <a:fillRect/>
          </a:stretch>
        </p:blipFill>
        <p:spPr>
          <a:xfrm>
            <a:off x="2919560" y="1987315"/>
            <a:ext cx="6266970" cy="844376"/>
          </a:xfrm>
          <a:prstGeom prst="rect">
            <a:avLst/>
          </a:prstGeom>
        </p:spPr>
      </p:pic>
      <p:sp>
        <p:nvSpPr>
          <p:cNvPr id="7" name="Footer Placeholder 4">
            <a:extLst>
              <a:ext uri="{FF2B5EF4-FFF2-40B4-BE49-F238E27FC236}">
                <a16:creationId xmlns:a16="http://schemas.microsoft.com/office/drawing/2014/main" id="{D2DC8665-6C3A-CC6B-FB88-FC6651ED11C6}"/>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8" name="Picture 7" descr="A black and white logo&#10;&#10;Description automatically generated">
            <a:extLst>
              <a:ext uri="{FF2B5EF4-FFF2-40B4-BE49-F238E27FC236}">
                <a16:creationId xmlns:a16="http://schemas.microsoft.com/office/drawing/2014/main" id="{C908F870-9705-C138-0C95-41D3D6101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9" name="Slide Number Placeholder 5">
            <a:extLst>
              <a:ext uri="{FF2B5EF4-FFF2-40B4-BE49-F238E27FC236}">
                <a16:creationId xmlns:a16="http://schemas.microsoft.com/office/drawing/2014/main" id="{32709D3A-F96E-5D9A-D6C3-A273BBC69AD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28</a:t>
            </a:fld>
            <a:endParaRPr lang="en-US"/>
          </a:p>
        </p:txBody>
      </p:sp>
    </p:spTree>
    <p:extLst>
      <p:ext uri="{BB962C8B-B14F-4D97-AF65-F5344CB8AC3E}">
        <p14:creationId xmlns:p14="http://schemas.microsoft.com/office/powerpoint/2010/main" val="2529110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BC5B-5230-41CF-9C50-EB17F33D9CFD}"/>
              </a:ext>
            </a:extLst>
          </p:cNvPr>
          <p:cNvSpPr/>
          <p:nvPr/>
        </p:nvSpPr>
        <p:spPr>
          <a:xfrm>
            <a:off x="2859652" y="4782167"/>
            <a:ext cx="310004" cy="332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90553F-B7CE-4C36-93CA-25D254EA7221}"/>
              </a:ext>
            </a:extLst>
          </p:cNvPr>
          <p:cNvPicPr>
            <a:picLocks noChangeAspect="1"/>
          </p:cNvPicPr>
          <p:nvPr/>
        </p:nvPicPr>
        <p:blipFill rotWithShape="1">
          <a:blip r:embed="rId3"/>
          <a:srcRect l="19195" t="33492" r="13840" b="20476"/>
          <a:stretch/>
        </p:blipFill>
        <p:spPr>
          <a:xfrm>
            <a:off x="529793" y="1490470"/>
            <a:ext cx="11257262" cy="4352808"/>
          </a:xfrm>
          <a:prstGeom prst="rect">
            <a:avLst/>
          </a:prstGeom>
          <a:ln w="19050">
            <a:solidFill>
              <a:schemeClr val="tx1"/>
            </a:solidFill>
          </a:ln>
        </p:spPr>
      </p:pic>
      <p:sp>
        <p:nvSpPr>
          <p:cNvPr id="6" name="Rectangle 5">
            <a:extLst>
              <a:ext uri="{FF2B5EF4-FFF2-40B4-BE49-F238E27FC236}">
                <a16:creationId xmlns:a16="http://schemas.microsoft.com/office/drawing/2014/main" id="{2D0A5A80-7510-462C-8C44-F0683E770CBC}"/>
              </a:ext>
            </a:extLst>
          </p:cNvPr>
          <p:cNvSpPr/>
          <p:nvPr/>
        </p:nvSpPr>
        <p:spPr>
          <a:xfrm>
            <a:off x="717757" y="4691124"/>
            <a:ext cx="6760982" cy="1121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81CB7B8-43BF-48AD-A448-38EA4716DA45}"/>
              </a:ext>
            </a:extLst>
          </p:cNvPr>
          <p:cNvPicPr>
            <a:picLocks noChangeAspect="1"/>
          </p:cNvPicPr>
          <p:nvPr/>
        </p:nvPicPr>
        <p:blipFill>
          <a:blip r:embed="rId4"/>
          <a:stretch>
            <a:fillRect/>
          </a:stretch>
        </p:blipFill>
        <p:spPr>
          <a:xfrm>
            <a:off x="717756" y="2026865"/>
            <a:ext cx="6760981" cy="910936"/>
          </a:xfrm>
          <a:prstGeom prst="rect">
            <a:avLst/>
          </a:prstGeom>
        </p:spPr>
      </p:pic>
      <p:sp>
        <p:nvSpPr>
          <p:cNvPr id="11" name="Rectangle 10">
            <a:extLst>
              <a:ext uri="{FF2B5EF4-FFF2-40B4-BE49-F238E27FC236}">
                <a16:creationId xmlns:a16="http://schemas.microsoft.com/office/drawing/2014/main" id="{0DB5F07B-5025-670E-B4E3-FC004F725819}"/>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57C61EE-C606-9332-9C2F-2162EC597795}"/>
              </a:ext>
            </a:extLst>
          </p:cNvPr>
          <p:cNvSpPr txBox="1">
            <a:spLocks/>
          </p:cNvSpPr>
          <p:nvPr/>
        </p:nvSpPr>
        <p:spPr>
          <a:xfrm>
            <a:off x="659876" y="465105"/>
            <a:ext cx="9448800" cy="50469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sz="2000">
                <a:latin typeface="Open Sans" panose="020B0606030504020204" pitchFamily="34" charset="0"/>
                <a:ea typeface="Open Sans" panose="020B0606030504020204" pitchFamily="34" charset="0"/>
                <a:cs typeface="Open Sans" panose="020B0606030504020204" pitchFamily="34" charset="0"/>
              </a:rPr>
              <a:t>SAMPLE REDLINES</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4">
            <a:extLst>
              <a:ext uri="{FF2B5EF4-FFF2-40B4-BE49-F238E27FC236}">
                <a16:creationId xmlns:a16="http://schemas.microsoft.com/office/drawing/2014/main" id="{9C6C2D4C-A279-456F-09BE-F698BC74F63E}"/>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4" name="Picture 13" descr="A black and white logo&#10;&#10;Description automatically generated">
            <a:extLst>
              <a:ext uri="{FF2B5EF4-FFF2-40B4-BE49-F238E27FC236}">
                <a16:creationId xmlns:a16="http://schemas.microsoft.com/office/drawing/2014/main" id="{0738B1F8-03C6-B3FB-831C-61C1201AA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6" name="Slide Number Placeholder 5">
            <a:extLst>
              <a:ext uri="{FF2B5EF4-FFF2-40B4-BE49-F238E27FC236}">
                <a16:creationId xmlns:a16="http://schemas.microsoft.com/office/drawing/2014/main" id="{0C017C6F-C5C5-DAEF-DB23-C7F6E65C52C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29</a:t>
            </a:fld>
            <a:endParaRPr lang="en-US"/>
          </a:p>
        </p:txBody>
      </p:sp>
      <p:grpSp>
        <p:nvGrpSpPr>
          <p:cNvPr id="2" name="Group 1">
            <a:extLst>
              <a:ext uri="{FF2B5EF4-FFF2-40B4-BE49-F238E27FC236}">
                <a16:creationId xmlns:a16="http://schemas.microsoft.com/office/drawing/2014/main" id="{5A89EA13-AEBD-9115-5C0E-CBD1E503CDBD}"/>
              </a:ext>
            </a:extLst>
          </p:cNvPr>
          <p:cNvGrpSpPr/>
          <p:nvPr/>
        </p:nvGrpSpPr>
        <p:grpSpPr>
          <a:xfrm>
            <a:off x="9625695" y="121780"/>
            <a:ext cx="1007891" cy="1025365"/>
            <a:chOff x="666788" y="2877473"/>
            <a:chExt cx="1334161" cy="1334161"/>
          </a:xfrm>
          <a:solidFill>
            <a:srgbClr val="22C3C1"/>
          </a:solidFill>
        </p:grpSpPr>
        <p:pic>
          <p:nvPicPr>
            <p:cNvPr id="3" name="Object 12" descr="preencoded.png">
              <a:extLst>
                <a:ext uri="{FF2B5EF4-FFF2-40B4-BE49-F238E27FC236}">
                  <a16:creationId xmlns:a16="http://schemas.microsoft.com/office/drawing/2014/main" id="{6DB3F382-8043-897A-D54E-8247A3370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788" y="2877473"/>
              <a:ext cx="1334161" cy="1334161"/>
            </a:xfrm>
            <a:prstGeom prst="rect">
              <a:avLst/>
            </a:prstGeom>
          </p:spPr>
        </p:pic>
        <p:sp>
          <p:nvSpPr>
            <p:cNvPr id="4" name="TextBox 3">
              <a:extLst>
                <a:ext uri="{FF2B5EF4-FFF2-40B4-BE49-F238E27FC236}">
                  <a16:creationId xmlns:a16="http://schemas.microsoft.com/office/drawing/2014/main" id="{46F15D31-B448-EF86-BC1A-83FDAF5DA8D8}"/>
                </a:ext>
              </a:extLst>
            </p:cNvPr>
            <p:cNvSpPr txBox="1"/>
            <p:nvPr/>
          </p:nvSpPr>
          <p:spPr>
            <a:xfrm>
              <a:off x="750921" y="3267555"/>
              <a:ext cx="1150374" cy="553998"/>
            </a:xfrm>
            <a:prstGeom prst="rect">
              <a:avLst/>
            </a:prstGeom>
            <a:grpFill/>
          </p:spPr>
          <p:txBody>
            <a:bodyPr wrap="square" rtlCol="0">
              <a:spAutoFit/>
            </a:bodyPr>
            <a:lstStyle/>
            <a:p>
              <a:pPr algn="ctr"/>
              <a:r>
                <a:rPr lang="en-US" sz="800" b="1" dirty="0">
                  <a:latin typeface="Montserrat" panose="00000500000000000000" pitchFamily="2" charset="0"/>
                </a:rPr>
                <a:t>PARTY A </a:t>
              </a:r>
              <a:r>
                <a:rPr lang="en-US" sz="800" dirty="0">
                  <a:latin typeface="Montserrat" panose="00000500000000000000" pitchFamily="2" charset="0"/>
                </a:rPr>
                <a:t>CORPORATE CLIENT</a:t>
              </a:r>
            </a:p>
          </p:txBody>
        </p:sp>
      </p:grpSp>
      <p:grpSp>
        <p:nvGrpSpPr>
          <p:cNvPr id="5" name="Group 4">
            <a:extLst>
              <a:ext uri="{FF2B5EF4-FFF2-40B4-BE49-F238E27FC236}">
                <a16:creationId xmlns:a16="http://schemas.microsoft.com/office/drawing/2014/main" id="{F46EBE46-1539-B6A4-7653-F3475CB5E644}"/>
              </a:ext>
            </a:extLst>
          </p:cNvPr>
          <p:cNvGrpSpPr/>
          <p:nvPr/>
        </p:nvGrpSpPr>
        <p:grpSpPr>
          <a:xfrm>
            <a:off x="10854448" y="165309"/>
            <a:ext cx="1007891" cy="1025365"/>
            <a:chOff x="666788" y="2877473"/>
            <a:chExt cx="1334161" cy="1334161"/>
          </a:xfrm>
          <a:solidFill>
            <a:srgbClr val="22C3C1"/>
          </a:solidFill>
        </p:grpSpPr>
        <p:pic>
          <p:nvPicPr>
            <p:cNvPr id="8" name="Object 12" descr="preencoded.png">
              <a:extLst>
                <a:ext uri="{FF2B5EF4-FFF2-40B4-BE49-F238E27FC236}">
                  <a16:creationId xmlns:a16="http://schemas.microsoft.com/office/drawing/2014/main" id="{49401A6C-5C8C-DC34-996D-B1434A983E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788" y="2877473"/>
              <a:ext cx="1334161" cy="1334161"/>
            </a:xfrm>
            <a:prstGeom prst="rect">
              <a:avLst/>
            </a:prstGeom>
          </p:spPr>
        </p:pic>
        <p:sp>
          <p:nvSpPr>
            <p:cNvPr id="10" name="TextBox 9">
              <a:extLst>
                <a:ext uri="{FF2B5EF4-FFF2-40B4-BE49-F238E27FC236}">
                  <a16:creationId xmlns:a16="http://schemas.microsoft.com/office/drawing/2014/main" id="{8BB3D3B9-FE86-EA4D-8AB2-1AA746458FA2}"/>
                </a:ext>
              </a:extLst>
            </p:cNvPr>
            <p:cNvSpPr txBox="1"/>
            <p:nvPr/>
          </p:nvSpPr>
          <p:spPr>
            <a:xfrm>
              <a:off x="750921" y="3267555"/>
              <a:ext cx="1150374" cy="600699"/>
            </a:xfrm>
            <a:prstGeom prst="rect">
              <a:avLst/>
            </a:prstGeom>
            <a:grpFill/>
          </p:spPr>
          <p:txBody>
            <a:bodyPr wrap="square" rtlCol="0">
              <a:spAutoFit/>
            </a:bodyPr>
            <a:lstStyle/>
            <a:p>
              <a:pPr algn="ctr"/>
              <a:r>
                <a:rPr lang="en-US" sz="800" b="1" dirty="0">
                  <a:latin typeface="Montserrat" panose="00000500000000000000" pitchFamily="2" charset="0"/>
                </a:rPr>
                <a:t>PARTY B </a:t>
              </a:r>
              <a:r>
                <a:rPr lang="en-US" sz="800" dirty="0">
                  <a:latin typeface="Montserrat" panose="00000500000000000000" pitchFamily="2" charset="0"/>
                </a:rPr>
                <a:t>BRAZILIAN</a:t>
              </a:r>
            </a:p>
            <a:p>
              <a:pPr algn="ctr"/>
              <a:r>
                <a:rPr lang="en-US" sz="800" dirty="0">
                  <a:latin typeface="Montserrat" panose="00000500000000000000" pitchFamily="2" charset="0"/>
                </a:rPr>
                <a:t>RSTRNT</a:t>
              </a:r>
            </a:p>
          </p:txBody>
        </p:sp>
      </p:grpSp>
    </p:spTree>
    <p:extLst>
      <p:ext uri="{BB962C8B-B14F-4D97-AF65-F5344CB8AC3E}">
        <p14:creationId xmlns:p14="http://schemas.microsoft.com/office/powerpoint/2010/main" val="3865118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60090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63302"/>
            <a:ext cx="9640239"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AGENDA: 10 TIPS</a:t>
            </a:r>
          </a:p>
        </p:txBody>
      </p:sp>
      <p:sp>
        <p:nvSpPr>
          <p:cNvPr id="6" name="Footer Placeholder 4">
            <a:extLst>
              <a:ext uri="{FF2B5EF4-FFF2-40B4-BE49-F238E27FC236}">
                <a16:creationId xmlns:a16="http://schemas.microsoft.com/office/drawing/2014/main" id="{A116F022-F711-6693-7854-242504AF59C9}"/>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7" name="Slide Number Placeholder 5">
            <a:extLst>
              <a:ext uri="{FF2B5EF4-FFF2-40B4-BE49-F238E27FC236}">
                <a16:creationId xmlns:a16="http://schemas.microsoft.com/office/drawing/2014/main" id="{98818277-51E8-F56E-91C5-4EBC204E17C1}"/>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a:t>
            </a:fld>
            <a:endParaRPr lang="en-US"/>
          </a:p>
        </p:txBody>
      </p:sp>
      <p:sp>
        <p:nvSpPr>
          <p:cNvPr id="3" name="TextBox 2">
            <a:extLst>
              <a:ext uri="{FF2B5EF4-FFF2-40B4-BE49-F238E27FC236}">
                <a16:creationId xmlns:a16="http://schemas.microsoft.com/office/drawing/2014/main" id="{9277027C-E859-E1BF-13A5-7DA2BE402EE9}"/>
              </a:ext>
            </a:extLst>
          </p:cNvPr>
          <p:cNvSpPr txBox="1"/>
          <p:nvPr/>
        </p:nvSpPr>
        <p:spPr>
          <a:xfrm>
            <a:off x="1447012" y="2520682"/>
            <a:ext cx="9046832" cy="3079626"/>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en-US" sz="2000" dirty="0">
                <a:latin typeface="+mj-lt"/>
                <a:cs typeface="Arial" panose="020B0604020202020204" pitchFamily="34" charset="0"/>
              </a:rPr>
              <a:t>Pre-Negotiation (Tips 1-3)</a:t>
            </a:r>
          </a:p>
          <a:p>
            <a:pPr marL="285750" indent="-285750">
              <a:lnSpc>
                <a:spcPct val="200000"/>
              </a:lnSpc>
              <a:buFont typeface="Wingdings" panose="05000000000000000000" pitchFamily="2" charset="2"/>
              <a:buChar char="Ø"/>
            </a:pPr>
            <a:r>
              <a:rPr lang="en-US" sz="2000" dirty="0">
                <a:latin typeface="+mj-lt"/>
                <a:cs typeface="Arial" panose="020B0604020202020204" pitchFamily="34" charset="0"/>
              </a:rPr>
              <a:t>In-Negotiation (Tips 4-8)</a:t>
            </a:r>
          </a:p>
          <a:p>
            <a:pPr marL="285750" indent="-285750">
              <a:lnSpc>
                <a:spcPct val="200000"/>
              </a:lnSpc>
              <a:buFont typeface="Wingdings" panose="05000000000000000000" pitchFamily="2" charset="2"/>
              <a:buChar char="Ø"/>
            </a:pPr>
            <a:r>
              <a:rPr lang="en-US" sz="2000" dirty="0">
                <a:latin typeface="+mj-lt"/>
                <a:cs typeface="Arial" panose="020B0604020202020204" pitchFamily="34" charset="0"/>
              </a:rPr>
              <a:t>Post-Negotiation (Tips 9-10)</a:t>
            </a:r>
            <a:endParaRPr lang="en-US" sz="2000" dirty="0">
              <a:latin typeface="+mj-lt"/>
            </a:endParaRPr>
          </a:p>
          <a:p>
            <a:pPr marL="342900" indent="-342900">
              <a:lnSpc>
                <a:spcPct val="200000"/>
              </a:lnSpc>
              <a:buAutoNum type="arabicPeriod"/>
            </a:pPr>
            <a:endParaRPr lang="en-US" sz="2000" dirty="0">
              <a:latin typeface="+mj-lt"/>
            </a:endParaRPr>
          </a:p>
          <a:p>
            <a:pPr marL="342900" indent="-342900">
              <a:lnSpc>
                <a:spcPct val="200000"/>
              </a:lnSpc>
              <a:buAutoNum type="arabicPeriod"/>
            </a:pPr>
            <a:endParaRPr lang="en-US" sz="2000" dirty="0">
              <a:latin typeface="+mj-lt"/>
            </a:endParaRPr>
          </a:p>
        </p:txBody>
      </p:sp>
      <p:pic>
        <p:nvPicPr>
          <p:cNvPr id="5" name="Picture 4" descr="A black and white logo&#10;&#10;Description automatically generated">
            <a:extLst>
              <a:ext uri="{FF2B5EF4-FFF2-40B4-BE49-F238E27FC236}">
                <a16:creationId xmlns:a16="http://schemas.microsoft.com/office/drawing/2014/main" id="{1380946F-7AF6-CDDA-3348-9726F2704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9" name="TextBox 8">
            <a:extLst>
              <a:ext uri="{FF2B5EF4-FFF2-40B4-BE49-F238E27FC236}">
                <a16:creationId xmlns:a16="http://schemas.microsoft.com/office/drawing/2014/main" id="{DF2F3B94-9406-1540-C3B4-9BC7BD1E6BC5}"/>
              </a:ext>
            </a:extLst>
          </p:cNvPr>
          <p:cNvSpPr txBox="1"/>
          <p:nvPr/>
        </p:nvSpPr>
        <p:spPr>
          <a:xfrm>
            <a:off x="1357408" y="1421945"/>
            <a:ext cx="8230124" cy="954107"/>
          </a:xfrm>
          <a:prstGeom prst="rect">
            <a:avLst/>
          </a:prstGeom>
          <a:noFill/>
        </p:spPr>
        <p:txBody>
          <a:bodyPr wrap="square">
            <a:spAutoFit/>
          </a:bodyPr>
          <a:lstStyle/>
          <a:p>
            <a:r>
              <a:rPr lang="en-US" sz="2800" b="1" dirty="0">
                <a:latin typeface="+mj-lt"/>
                <a:cs typeface="Arial" panose="020B0604020202020204" pitchFamily="34" charset="0"/>
              </a:rPr>
              <a:t>What can we in-house counsel do to redline and negotiate contracts more efficiently?</a:t>
            </a:r>
          </a:p>
        </p:txBody>
      </p:sp>
      <p:pic>
        <p:nvPicPr>
          <p:cNvPr id="10" name="Graphic 9" descr="Badge Question Mark with solid fill">
            <a:extLst>
              <a:ext uri="{FF2B5EF4-FFF2-40B4-BE49-F238E27FC236}">
                <a16:creationId xmlns:a16="http://schemas.microsoft.com/office/drawing/2014/main" id="{2D6C386D-04CF-6D86-6F52-477B33D3C9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876" y="1613600"/>
            <a:ext cx="570796" cy="570796"/>
          </a:xfrm>
          <a:prstGeom prst="rect">
            <a:avLst/>
          </a:prstGeom>
        </p:spPr>
      </p:pic>
    </p:spTree>
    <p:extLst>
      <p:ext uri="{BB962C8B-B14F-4D97-AF65-F5344CB8AC3E}">
        <p14:creationId xmlns:p14="http://schemas.microsoft.com/office/powerpoint/2010/main" val="3086938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7E8D1D8-784F-4158-9F79-48CCFB2C9967}"/>
              </a:ext>
            </a:extLst>
          </p:cNvPr>
          <p:cNvGrpSpPr/>
          <p:nvPr/>
        </p:nvGrpSpPr>
        <p:grpSpPr>
          <a:xfrm>
            <a:off x="264311" y="1581757"/>
            <a:ext cx="11641784" cy="4415200"/>
            <a:chOff x="133449" y="1500408"/>
            <a:chExt cx="11641784" cy="4415200"/>
          </a:xfrm>
        </p:grpSpPr>
        <p:pic>
          <p:nvPicPr>
            <p:cNvPr id="11" name="Picture 10">
              <a:extLst>
                <a:ext uri="{FF2B5EF4-FFF2-40B4-BE49-F238E27FC236}">
                  <a16:creationId xmlns:a16="http://schemas.microsoft.com/office/drawing/2014/main" id="{DEECBD0F-19B6-4A8A-82F4-4C34485934FC}"/>
                </a:ext>
              </a:extLst>
            </p:cNvPr>
            <p:cNvPicPr>
              <a:picLocks noChangeAspect="1"/>
            </p:cNvPicPr>
            <p:nvPr/>
          </p:nvPicPr>
          <p:blipFill rotWithShape="1">
            <a:blip r:embed="rId3"/>
            <a:srcRect l="10564" t="34839" r="10161" b="22151"/>
            <a:stretch/>
          </p:blipFill>
          <p:spPr>
            <a:xfrm>
              <a:off x="133449" y="1605855"/>
              <a:ext cx="11458784" cy="3497087"/>
            </a:xfrm>
            <a:prstGeom prst="rect">
              <a:avLst/>
            </a:prstGeom>
          </p:spPr>
        </p:pic>
        <p:sp>
          <p:nvSpPr>
            <p:cNvPr id="23" name="Rectangle 22">
              <a:extLst>
                <a:ext uri="{FF2B5EF4-FFF2-40B4-BE49-F238E27FC236}">
                  <a16:creationId xmlns:a16="http://schemas.microsoft.com/office/drawing/2014/main" id="{CFDAB76D-4D2F-416F-9BAC-117DA7E7B9A4}"/>
                </a:ext>
              </a:extLst>
            </p:cNvPr>
            <p:cNvSpPr/>
            <p:nvPr/>
          </p:nvSpPr>
          <p:spPr>
            <a:xfrm>
              <a:off x="424515" y="1500408"/>
              <a:ext cx="11350718" cy="44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4D5D4B-5EDD-4649-93F8-8805CAB1FB27}"/>
                </a:ext>
              </a:extLst>
            </p:cNvPr>
            <p:cNvSpPr/>
            <p:nvPr/>
          </p:nvSpPr>
          <p:spPr>
            <a:xfrm>
              <a:off x="9261441" y="2756039"/>
              <a:ext cx="1015266" cy="15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A4364E-46A7-4E70-A6D2-864A3FAA4D6D}"/>
                </a:ext>
              </a:extLst>
            </p:cNvPr>
            <p:cNvSpPr/>
            <p:nvPr/>
          </p:nvSpPr>
          <p:spPr>
            <a:xfrm>
              <a:off x="9235513" y="3635252"/>
              <a:ext cx="1015266" cy="15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97DD052D-60D5-4365-9582-FCCA3437CF95}"/>
              </a:ext>
            </a:extLst>
          </p:cNvPr>
          <p:cNvGrpSpPr/>
          <p:nvPr/>
        </p:nvGrpSpPr>
        <p:grpSpPr>
          <a:xfrm>
            <a:off x="8557028" y="2188327"/>
            <a:ext cx="3470987" cy="1104828"/>
            <a:chOff x="8435108" y="2188327"/>
            <a:chExt cx="3470987" cy="1104828"/>
          </a:xfrm>
        </p:grpSpPr>
        <p:pic>
          <p:nvPicPr>
            <p:cNvPr id="15" name="Picture 14" descr="Diagram&#10;&#10;Description automatically generated with medium confidence">
              <a:extLst>
                <a:ext uri="{FF2B5EF4-FFF2-40B4-BE49-F238E27FC236}">
                  <a16:creationId xmlns:a16="http://schemas.microsoft.com/office/drawing/2014/main" id="{063520B0-A66D-405A-A41E-FC0F8FC40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373" y="2317954"/>
              <a:ext cx="461347" cy="422787"/>
            </a:xfrm>
            <a:prstGeom prst="rect">
              <a:avLst/>
            </a:prstGeom>
          </p:spPr>
        </p:pic>
        <p:sp>
          <p:nvSpPr>
            <p:cNvPr id="17" name="TextBox 16">
              <a:extLst>
                <a:ext uri="{FF2B5EF4-FFF2-40B4-BE49-F238E27FC236}">
                  <a16:creationId xmlns:a16="http://schemas.microsoft.com/office/drawing/2014/main" id="{75DB5564-251B-403A-BDE0-1C3A037B506C}"/>
                </a:ext>
              </a:extLst>
            </p:cNvPr>
            <p:cNvSpPr txBox="1"/>
            <p:nvPr/>
          </p:nvSpPr>
          <p:spPr>
            <a:xfrm>
              <a:off x="9231720" y="2279076"/>
              <a:ext cx="2674375"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Comment is used to memorialize an agreement made over the phone.</a:t>
              </a:r>
            </a:p>
          </p:txBody>
        </p:sp>
        <p:sp>
          <p:nvSpPr>
            <p:cNvPr id="21" name="Rectangle 20">
              <a:extLst>
                <a:ext uri="{FF2B5EF4-FFF2-40B4-BE49-F238E27FC236}">
                  <a16:creationId xmlns:a16="http://schemas.microsoft.com/office/drawing/2014/main" id="{E83D27C1-F838-4651-A826-F0B83465FD66}"/>
                </a:ext>
              </a:extLst>
            </p:cNvPr>
            <p:cNvSpPr/>
            <p:nvPr/>
          </p:nvSpPr>
          <p:spPr>
            <a:xfrm>
              <a:off x="8435108" y="2188327"/>
              <a:ext cx="3157126" cy="110482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A3CDBFA-0B92-4CCC-9D2A-1091FC3BAB19}"/>
              </a:ext>
            </a:extLst>
          </p:cNvPr>
          <p:cNvGrpSpPr/>
          <p:nvPr/>
        </p:nvGrpSpPr>
        <p:grpSpPr>
          <a:xfrm>
            <a:off x="8577348" y="3528507"/>
            <a:ext cx="3232004" cy="1694662"/>
            <a:chOff x="8435108" y="3528507"/>
            <a:chExt cx="3232004" cy="1694662"/>
          </a:xfrm>
        </p:grpSpPr>
        <p:pic>
          <p:nvPicPr>
            <p:cNvPr id="14" name="Picture 13" descr="Diagram&#10;&#10;Description automatically generated with medium confidence">
              <a:extLst>
                <a:ext uri="{FF2B5EF4-FFF2-40B4-BE49-F238E27FC236}">
                  <a16:creationId xmlns:a16="http://schemas.microsoft.com/office/drawing/2014/main" id="{1C34DBFE-8FA1-4215-A7BD-0090E2F44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928" y="4725017"/>
              <a:ext cx="461347" cy="422787"/>
            </a:xfrm>
            <a:prstGeom prst="rect">
              <a:avLst/>
            </a:prstGeom>
          </p:spPr>
        </p:pic>
        <p:sp>
          <p:nvSpPr>
            <p:cNvPr id="18" name="TextBox 17">
              <a:extLst>
                <a:ext uri="{FF2B5EF4-FFF2-40B4-BE49-F238E27FC236}">
                  <a16:creationId xmlns:a16="http://schemas.microsoft.com/office/drawing/2014/main" id="{2610A18D-CB0D-46AE-A249-A031CE9E376C}"/>
                </a:ext>
              </a:extLst>
            </p:cNvPr>
            <p:cNvSpPr txBox="1"/>
            <p:nvPr/>
          </p:nvSpPr>
          <p:spPr>
            <a:xfrm>
              <a:off x="9231719" y="4670606"/>
              <a:ext cx="2435393" cy="461665"/>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Comment is used to explain the why and because of the ask.</a:t>
              </a:r>
            </a:p>
          </p:txBody>
        </p:sp>
        <p:sp>
          <p:nvSpPr>
            <p:cNvPr id="22" name="Rectangle 21">
              <a:extLst>
                <a:ext uri="{FF2B5EF4-FFF2-40B4-BE49-F238E27FC236}">
                  <a16:creationId xmlns:a16="http://schemas.microsoft.com/office/drawing/2014/main" id="{885AA2A9-D278-46BA-BB68-5DAC0F4A7EC5}"/>
                </a:ext>
              </a:extLst>
            </p:cNvPr>
            <p:cNvSpPr/>
            <p:nvPr/>
          </p:nvSpPr>
          <p:spPr>
            <a:xfrm>
              <a:off x="8435108" y="3528507"/>
              <a:ext cx="3157126" cy="1694662"/>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31C3D66-E83F-461B-938D-9DA52146F13B}"/>
              </a:ext>
            </a:extLst>
          </p:cNvPr>
          <p:cNvPicPr>
            <a:picLocks noChangeAspect="1"/>
          </p:cNvPicPr>
          <p:nvPr/>
        </p:nvPicPr>
        <p:blipFill>
          <a:blip r:embed="rId5"/>
          <a:stretch>
            <a:fillRect/>
          </a:stretch>
        </p:blipFill>
        <p:spPr>
          <a:xfrm>
            <a:off x="1188715" y="3061373"/>
            <a:ext cx="6364121" cy="2163802"/>
          </a:xfrm>
          <a:prstGeom prst="rect">
            <a:avLst/>
          </a:prstGeom>
        </p:spPr>
      </p:pic>
      <p:grpSp>
        <p:nvGrpSpPr>
          <p:cNvPr id="32" name="Group 31">
            <a:extLst>
              <a:ext uri="{FF2B5EF4-FFF2-40B4-BE49-F238E27FC236}">
                <a16:creationId xmlns:a16="http://schemas.microsoft.com/office/drawing/2014/main" id="{FAE6BA0C-6297-4A02-A6B8-1F0538292F09}"/>
              </a:ext>
            </a:extLst>
          </p:cNvPr>
          <p:cNvGrpSpPr/>
          <p:nvPr/>
        </p:nvGrpSpPr>
        <p:grpSpPr>
          <a:xfrm>
            <a:off x="4938729" y="4652452"/>
            <a:ext cx="3582955" cy="1148908"/>
            <a:chOff x="4777274" y="4581332"/>
            <a:chExt cx="3582955" cy="1148908"/>
          </a:xfrm>
        </p:grpSpPr>
        <p:pic>
          <p:nvPicPr>
            <p:cNvPr id="16" name="Picture 15" descr="Diagram&#10;&#10;Description automatically generated with medium confidence">
              <a:extLst>
                <a:ext uri="{FF2B5EF4-FFF2-40B4-BE49-F238E27FC236}">
                  <a16:creationId xmlns:a16="http://schemas.microsoft.com/office/drawing/2014/main" id="{5B4F1D43-4ED7-43A1-800B-AB8893C9E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50" y="4920877"/>
              <a:ext cx="461347" cy="422787"/>
            </a:xfrm>
            <a:prstGeom prst="rect">
              <a:avLst/>
            </a:prstGeom>
          </p:spPr>
        </p:pic>
        <p:sp>
          <p:nvSpPr>
            <p:cNvPr id="19" name="TextBox 18">
              <a:extLst>
                <a:ext uri="{FF2B5EF4-FFF2-40B4-BE49-F238E27FC236}">
                  <a16:creationId xmlns:a16="http://schemas.microsoft.com/office/drawing/2014/main" id="{84259501-79D0-47FC-AECB-7FC8D80B1452}"/>
                </a:ext>
              </a:extLst>
            </p:cNvPr>
            <p:cNvSpPr txBox="1"/>
            <p:nvPr/>
          </p:nvSpPr>
          <p:spPr>
            <a:xfrm>
              <a:off x="5323397" y="4851560"/>
              <a:ext cx="3036832" cy="830997"/>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Comment not necessary to explain the addition of a new defined term and application of the term throughout the clause because it is self-explanatory.</a:t>
              </a:r>
            </a:p>
          </p:txBody>
        </p:sp>
        <p:sp>
          <p:nvSpPr>
            <p:cNvPr id="20" name="Rectangle 19">
              <a:extLst>
                <a:ext uri="{FF2B5EF4-FFF2-40B4-BE49-F238E27FC236}">
                  <a16:creationId xmlns:a16="http://schemas.microsoft.com/office/drawing/2014/main" id="{EA736FB2-3398-437A-8D56-FA1D3AD5529C}"/>
                </a:ext>
              </a:extLst>
            </p:cNvPr>
            <p:cNvSpPr/>
            <p:nvPr/>
          </p:nvSpPr>
          <p:spPr>
            <a:xfrm>
              <a:off x="4777274" y="4581332"/>
              <a:ext cx="3470987" cy="1148908"/>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a:extLst>
              <a:ext uri="{FF2B5EF4-FFF2-40B4-BE49-F238E27FC236}">
                <a16:creationId xmlns:a16="http://schemas.microsoft.com/office/drawing/2014/main" id="{DCB5DE77-C6B6-4FA0-84D2-0F282F8A57BC}"/>
              </a:ext>
            </a:extLst>
          </p:cNvPr>
          <p:cNvPicPr>
            <a:picLocks noChangeAspect="1"/>
          </p:cNvPicPr>
          <p:nvPr/>
        </p:nvPicPr>
        <p:blipFill>
          <a:blip r:embed="rId6"/>
          <a:stretch>
            <a:fillRect/>
          </a:stretch>
        </p:blipFill>
        <p:spPr>
          <a:xfrm>
            <a:off x="1165611" y="2137197"/>
            <a:ext cx="6420097" cy="865007"/>
          </a:xfrm>
          <a:prstGeom prst="rect">
            <a:avLst/>
          </a:prstGeom>
        </p:spPr>
      </p:pic>
      <p:sp>
        <p:nvSpPr>
          <p:cNvPr id="9" name="Rectangle 8">
            <a:extLst>
              <a:ext uri="{FF2B5EF4-FFF2-40B4-BE49-F238E27FC236}">
                <a16:creationId xmlns:a16="http://schemas.microsoft.com/office/drawing/2014/main" id="{C5C906BF-B01F-D46C-0C56-8DABC067C3AA}"/>
              </a:ext>
            </a:extLst>
          </p:cNvPr>
          <p:cNvSpPr/>
          <p:nvPr/>
        </p:nvSpPr>
        <p:spPr>
          <a:xfrm>
            <a:off x="659876" y="24491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EC500B3-961A-2F1B-42EA-6081BCC74356}"/>
              </a:ext>
            </a:extLst>
          </p:cNvPr>
          <p:cNvGrpSpPr/>
          <p:nvPr/>
        </p:nvGrpSpPr>
        <p:grpSpPr>
          <a:xfrm>
            <a:off x="10854448" y="165309"/>
            <a:ext cx="1007891" cy="1025365"/>
            <a:chOff x="666788" y="2877473"/>
            <a:chExt cx="1334161" cy="1334161"/>
          </a:xfrm>
          <a:solidFill>
            <a:srgbClr val="22C3C1"/>
          </a:solidFill>
        </p:grpSpPr>
        <p:pic>
          <p:nvPicPr>
            <p:cNvPr id="6" name="Object 12" descr="preencoded.png">
              <a:extLst>
                <a:ext uri="{FF2B5EF4-FFF2-40B4-BE49-F238E27FC236}">
                  <a16:creationId xmlns:a16="http://schemas.microsoft.com/office/drawing/2014/main" id="{A4689C0A-184A-BC4B-E7DF-0AFC33566F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788" y="2877473"/>
              <a:ext cx="1334161" cy="1334161"/>
            </a:xfrm>
            <a:prstGeom prst="rect">
              <a:avLst/>
            </a:prstGeom>
          </p:spPr>
        </p:pic>
        <p:sp>
          <p:nvSpPr>
            <p:cNvPr id="8" name="TextBox 7">
              <a:extLst>
                <a:ext uri="{FF2B5EF4-FFF2-40B4-BE49-F238E27FC236}">
                  <a16:creationId xmlns:a16="http://schemas.microsoft.com/office/drawing/2014/main" id="{83E4666D-1D7F-983F-8591-BE0EFE364F52}"/>
                </a:ext>
              </a:extLst>
            </p:cNvPr>
            <p:cNvSpPr txBox="1"/>
            <p:nvPr/>
          </p:nvSpPr>
          <p:spPr>
            <a:xfrm>
              <a:off x="750921" y="3267555"/>
              <a:ext cx="1150374" cy="600699"/>
            </a:xfrm>
            <a:prstGeom prst="rect">
              <a:avLst/>
            </a:prstGeom>
            <a:grpFill/>
          </p:spPr>
          <p:txBody>
            <a:bodyPr wrap="square" rtlCol="0">
              <a:spAutoFit/>
            </a:bodyPr>
            <a:lstStyle/>
            <a:p>
              <a:pPr algn="ctr"/>
              <a:r>
                <a:rPr lang="en-US" sz="800" b="1" dirty="0">
                  <a:latin typeface="Montserrat" panose="00000500000000000000" pitchFamily="2" charset="0"/>
                </a:rPr>
                <a:t>PARTY B </a:t>
              </a:r>
              <a:r>
                <a:rPr lang="en-US" sz="800" dirty="0">
                  <a:latin typeface="Montserrat" panose="00000500000000000000" pitchFamily="2" charset="0"/>
                </a:rPr>
                <a:t>BRAZILIAN</a:t>
              </a:r>
            </a:p>
            <a:p>
              <a:pPr algn="ctr"/>
              <a:r>
                <a:rPr lang="en-US" sz="800" dirty="0">
                  <a:latin typeface="Montserrat" panose="00000500000000000000" pitchFamily="2" charset="0"/>
                </a:rPr>
                <a:t>RSTRNT</a:t>
              </a:r>
            </a:p>
          </p:txBody>
        </p:sp>
      </p:grpSp>
      <p:sp>
        <p:nvSpPr>
          <p:cNvPr id="10" name="Title 1">
            <a:extLst>
              <a:ext uri="{FF2B5EF4-FFF2-40B4-BE49-F238E27FC236}">
                <a16:creationId xmlns:a16="http://schemas.microsoft.com/office/drawing/2014/main" id="{49D6B882-737B-3EA9-E154-0E7E2187E88D}"/>
              </a:ext>
            </a:extLst>
          </p:cNvPr>
          <p:cNvSpPr txBox="1">
            <a:spLocks/>
          </p:cNvSpPr>
          <p:nvPr/>
        </p:nvSpPr>
        <p:spPr>
          <a:xfrm>
            <a:off x="659876" y="465105"/>
            <a:ext cx="9448800" cy="50469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sz="2000">
                <a:latin typeface="Open Sans" panose="020B0606030504020204" pitchFamily="34" charset="0"/>
                <a:ea typeface="Open Sans" panose="020B0606030504020204" pitchFamily="34" charset="0"/>
                <a:cs typeface="Open Sans" panose="020B0606030504020204" pitchFamily="34" charset="0"/>
              </a:rPr>
              <a:t>SAMPLE REDLINES</a:t>
            </a:r>
            <a:br>
              <a:rPr lang="en-US" sz="200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4">
            <a:extLst>
              <a:ext uri="{FF2B5EF4-FFF2-40B4-BE49-F238E27FC236}">
                <a16:creationId xmlns:a16="http://schemas.microsoft.com/office/drawing/2014/main" id="{3F4235AB-E8B2-8DC4-0296-0184BC176FA6}"/>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3" name="Picture 12" descr="A black and white logo&#10;&#10;Description automatically generated">
            <a:extLst>
              <a:ext uri="{FF2B5EF4-FFF2-40B4-BE49-F238E27FC236}">
                <a16:creationId xmlns:a16="http://schemas.microsoft.com/office/drawing/2014/main" id="{1D41D9C2-67EA-DF66-859A-CC622F0D5D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24" name="Slide Number Placeholder 5">
            <a:extLst>
              <a:ext uri="{FF2B5EF4-FFF2-40B4-BE49-F238E27FC236}">
                <a16:creationId xmlns:a16="http://schemas.microsoft.com/office/drawing/2014/main" id="{BB708335-9346-A80D-42AC-F27463C0C0C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30</a:t>
            </a:fld>
            <a:endParaRPr lang="en-US"/>
          </a:p>
        </p:txBody>
      </p:sp>
      <p:grpSp>
        <p:nvGrpSpPr>
          <p:cNvPr id="2" name="Group 1">
            <a:extLst>
              <a:ext uri="{FF2B5EF4-FFF2-40B4-BE49-F238E27FC236}">
                <a16:creationId xmlns:a16="http://schemas.microsoft.com/office/drawing/2014/main" id="{9262C16F-8614-189F-4E10-DC770ED80BD5}"/>
              </a:ext>
            </a:extLst>
          </p:cNvPr>
          <p:cNvGrpSpPr/>
          <p:nvPr/>
        </p:nvGrpSpPr>
        <p:grpSpPr>
          <a:xfrm>
            <a:off x="9650303" y="166114"/>
            <a:ext cx="1007891" cy="1025365"/>
            <a:chOff x="666788" y="2877473"/>
            <a:chExt cx="1334161" cy="1334161"/>
          </a:xfrm>
          <a:solidFill>
            <a:srgbClr val="22C3C1"/>
          </a:solidFill>
        </p:grpSpPr>
        <p:pic>
          <p:nvPicPr>
            <p:cNvPr id="3" name="Object 12" descr="preencoded.png">
              <a:extLst>
                <a:ext uri="{FF2B5EF4-FFF2-40B4-BE49-F238E27FC236}">
                  <a16:creationId xmlns:a16="http://schemas.microsoft.com/office/drawing/2014/main" id="{DB081F1B-02E1-DEF5-855E-D100C5F1F7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788" y="2877473"/>
              <a:ext cx="1334161" cy="1334161"/>
            </a:xfrm>
            <a:prstGeom prst="rect">
              <a:avLst/>
            </a:prstGeom>
          </p:spPr>
        </p:pic>
        <p:sp>
          <p:nvSpPr>
            <p:cNvPr id="4" name="TextBox 3">
              <a:extLst>
                <a:ext uri="{FF2B5EF4-FFF2-40B4-BE49-F238E27FC236}">
                  <a16:creationId xmlns:a16="http://schemas.microsoft.com/office/drawing/2014/main" id="{512D041C-906B-8E8B-5FF8-4566D4969660}"/>
                </a:ext>
              </a:extLst>
            </p:cNvPr>
            <p:cNvSpPr txBox="1"/>
            <p:nvPr/>
          </p:nvSpPr>
          <p:spPr>
            <a:xfrm>
              <a:off x="750921" y="3267555"/>
              <a:ext cx="1150374" cy="553998"/>
            </a:xfrm>
            <a:prstGeom prst="rect">
              <a:avLst/>
            </a:prstGeom>
            <a:grpFill/>
          </p:spPr>
          <p:txBody>
            <a:bodyPr wrap="square" rtlCol="0">
              <a:spAutoFit/>
            </a:bodyPr>
            <a:lstStyle/>
            <a:p>
              <a:pPr algn="ctr"/>
              <a:r>
                <a:rPr lang="en-US" sz="800" b="1" dirty="0">
                  <a:latin typeface="Montserrat" panose="00000500000000000000" pitchFamily="2" charset="0"/>
                </a:rPr>
                <a:t>PARTY A </a:t>
              </a:r>
              <a:r>
                <a:rPr lang="en-US" sz="800" dirty="0">
                  <a:latin typeface="Montserrat" panose="00000500000000000000" pitchFamily="2" charset="0"/>
                </a:rPr>
                <a:t>CORPORATE CLIENT</a:t>
              </a:r>
            </a:p>
          </p:txBody>
        </p:sp>
      </p:grpSp>
    </p:spTree>
    <p:extLst>
      <p:ext uri="{BB962C8B-B14F-4D97-AF65-F5344CB8AC3E}">
        <p14:creationId xmlns:p14="http://schemas.microsoft.com/office/powerpoint/2010/main" val="24316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8C613E5-1C9E-4372-83DE-0CB088A72D29}"/>
              </a:ext>
            </a:extLst>
          </p:cNvPr>
          <p:cNvGrpSpPr/>
          <p:nvPr/>
        </p:nvGrpSpPr>
        <p:grpSpPr>
          <a:xfrm>
            <a:off x="578688" y="1225434"/>
            <a:ext cx="10969617" cy="4928338"/>
            <a:chOff x="1127002" y="1509784"/>
            <a:chExt cx="10969617" cy="4928338"/>
          </a:xfrm>
        </p:grpSpPr>
        <p:pic>
          <p:nvPicPr>
            <p:cNvPr id="5" name="Picture 4">
              <a:extLst>
                <a:ext uri="{FF2B5EF4-FFF2-40B4-BE49-F238E27FC236}">
                  <a16:creationId xmlns:a16="http://schemas.microsoft.com/office/drawing/2014/main" id="{C8AA1842-6B30-423F-AC69-40F51ADDB251}"/>
                </a:ext>
              </a:extLst>
            </p:cNvPr>
            <p:cNvPicPr>
              <a:picLocks noChangeAspect="1"/>
            </p:cNvPicPr>
            <p:nvPr/>
          </p:nvPicPr>
          <p:blipFill rotWithShape="1">
            <a:blip r:embed="rId3"/>
            <a:srcRect l="15872" t="27527" r="10161" b="22581"/>
            <a:stretch/>
          </p:blipFill>
          <p:spPr>
            <a:xfrm>
              <a:off x="1128661" y="1509784"/>
              <a:ext cx="10506612" cy="3986449"/>
            </a:xfrm>
            <a:prstGeom prst="rect">
              <a:avLst/>
            </a:prstGeom>
          </p:spPr>
        </p:pic>
        <p:sp>
          <p:nvSpPr>
            <p:cNvPr id="13" name="Rectangle 12">
              <a:extLst>
                <a:ext uri="{FF2B5EF4-FFF2-40B4-BE49-F238E27FC236}">
                  <a16:creationId xmlns:a16="http://schemas.microsoft.com/office/drawing/2014/main" id="{C3EE09CB-7FF7-4854-AACC-EF9289D078B3}"/>
                </a:ext>
              </a:extLst>
            </p:cNvPr>
            <p:cNvSpPr/>
            <p:nvPr/>
          </p:nvSpPr>
          <p:spPr>
            <a:xfrm>
              <a:off x="1127002" y="1509784"/>
              <a:ext cx="10969617" cy="49283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9B02104B-E7E1-4E69-BDA7-63EB1C853861}"/>
              </a:ext>
            </a:extLst>
          </p:cNvPr>
          <p:cNvGrpSpPr/>
          <p:nvPr/>
        </p:nvGrpSpPr>
        <p:grpSpPr>
          <a:xfrm>
            <a:off x="8259784" y="2134888"/>
            <a:ext cx="3198380" cy="848937"/>
            <a:chOff x="8259784" y="2390070"/>
            <a:chExt cx="3198380" cy="848937"/>
          </a:xfrm>
        </p:grpSpPr>
        <p:pic>
          <p:nvPicPr>
            <p:cNvPr id="6" name="Picture 5" descr="Diagram&#10;&#10;Description automatically generated with medium confidence">
              <a:extLst>
                <a:ext uri="{FF2B5EF4-FFF2-40B4-BE49-F238E27FC236}">
                  <a16:creationId xmlns:a16="http://schemas.microsoft.com/office/drawing/2014/main" id="{0DAE5F16-0A1E-484F-9DB2-14A506256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0211" y="2487440"/>
              <a:ext cx="461347" cy="422787"/>
            </a:xfrm>
            <a:prstGeom prst="rect">
              <a:avLst/>
            </a:prstGeom>
          </p:spPr>
        </p:pic>
        <p:sp>
          <p:nvSpPr>
            <p:cNvPr id="7" name="TextBox 6">
              <a:extLst>
                <a:ext uri="{FF2B5EF4-FFF2-40B4-BE49-F238E27FC236}">
                  <a16:creationId xmlns:a16="http://schemas.microsoft.com/office/drawing/2014/main" id="{922764B5-2EA6-47DB-99ED-37EF6AA2EB57}"/>
                </a:ext>
              </a:extLst>
            </p:cNvPr>
            <p:cNvSpPr txBox="1"/>
            <p:nvPr/>
          </p:nvSpPr>
          <p:spPr>
            <a:xfrm>
              <a:off x="8791558" y="2390070"/>
              <a:ext cx="2666606" cy="646331"/>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Party B was fine with this change so Party B resolved this comment and accepted related redlines.</a:t>
              </a:r>
            </a:p>
          </p:txBody>
        </p:sp>
        <p:sp>
          <p:nvSpPr>
            <p:cNvPr id="8" name="Rectangle 7">
              <a:extLst>
                <a:ext uri="{FF2B5EF4-FFF2-40B4-BE49-F238E27FC236}">
                  <a16:creationId xmlns:a16="http://schemas.microsoft.com/office/drawing/2014/main" id="{208F0A8E-4564-49DC-A98B-F17E5A3157E6}"/>
                </a:ext>
              </a:extLst>
            </p:cNvPr>
            <p:cNvSpPr/>
            <p:nvPr/>
          </p:nvSpPr>
          <p:spPr>
            <a:xfrm>
              <a:off x="8259784" y="2417061"/>
              <a:ext cx="2886167" cy="821946"/>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A6C90EC-554F-4ACD-86C6-84CAC1B0BC5B}"/>
              </a:ext>
            </a:extLst>
          </p:cNvPr>
          <p:cNvGrpSpPr/>
          <p:nvPr/>
        </p:nvGrpSpPr>
        <p:grpSpPr>
          <a:xfrm>
            <a:off x="8570702" y="3929477"/>
            <a:ext cx="2575249" cy="2022796"/>
            <a:chOff x="8570702" y="4184659"/>
            <a:chExt cx="2575249" cy="2022796"/>
          </a:xfrm>
        </p:grpSpPr>
        <p:sp>
          <p:nvSpPr>
            <p:cNvPr id="9" name="Rectangle 8">
              <a:extLst>
                <a:ext uri="{FF2B5EF4-FFF2-40B4-BE49-F238E27FC236}">
                  <a16:creationId xmlns:a16="http://schemas.microsoft.com/office/drawing/2014/main" id="{57BBA7A3-8DAF-41B6-ADAA-09CBAAFE1F03}"/>
                </a:ext>
              </a:extLst>
            </p:cNvPr>
            <p:cNvSpPr/>
            <p:nvPr/>
          </p:nvSpPr>
          <p:spPr>
            <a:xfrm>
              <a:off x="8570702" y="4184659"/>
              <a:ext cx="2575249" cy="2022795"/>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10;&#10;Description automatically generated with medium confidence">
              <a:extLst>
                <a:ext uri="{FF2B5EF4-FFF2-40B4-BE49-F238E27FC236}">
                  <a16:creationId xmlns:a16="http://schemas.microsoft.com/office/drawing/2014/main" id="{709C1D27-F7DC-49BC-9A4A-9CC02414A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901" y="5464497"/>
              <a:ext cx="461347" cy="422787"/>
            </a:xfrm>
            <a:prstGeom prst="rect">
              <a:avLst/>
            </a:prstGeom>
          </p:spPr>
        </p:pic>
        <p:sp>
          <p:nvSpPr>
            <p:cNvPr id="12" name="TextBox 11">
              <a:extLst>
                <a:ext uri="{FF2B5EF4-FFF2-40B4-BE49-F238E27FC236}">
                  <a16:creationId xmlns:a16="http://schemas.microsoft.com/office/drawing/2014/main" id="{37DE7D0F-996D-462D-B46B-B1E6BF2AA1A3}"/>
                </a:ext>
              </a:extLst>
            </p:cNvPr>
            <p:cNvSpPr txBox="1"/>
            <p:nvPr/>
          </p:nvSpPr>
          <p:spPr>
            <a:xfrm>
              <a:off x="9093248" y="5376458"/>
              <a:ext cx="2052703" cy="830997"/>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Party B counters Party A’s offer for a reduced notice period using the why and because approach.</a:t>
              </a:r>
            </a:p>
          </p:txBody>
        </p:sp>
      </p:grpSp>
      <p:sp>
        <p:nvSpPr>
          <p:cNvPr id="16" name="Rectangle 15">
            <a:extLst>
              <a:ext uri="{FF2B5EF4-FFF2-40B4-BE49-F238E27FC236}">
                <a16:creationId xmlns:a16="http://schemas.microsoft.com/office/drawing/2014/main" id="{0870B512-A78B-4251-A1ED-5A865721A8EB}"/>
              </a:ext>
            </a:extLst>
          </p:cNvPr>
          <p:cNvSpPr/>
          <p:nvPr/>
        </p:nvSpPr>
        <p:spPr>
          <a:xfrm>
            <a:off x="8803305" y="3023815"/>
            <a:ext cx="1015266" cy="15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D88FD0-C96A-4BC8-A6DD-3E00680BE100}"/>
              </a:ext>
            </a:extLst>
          </p:cNvPr>
          <p:cNvSpPr/>
          <p:nvPr/>
        </p:nvSpPr>
        <p:spPr>
          <a:xfrm>
            <a:off x="9133610" y="3969467"/>
            <a:ext cx="1015266" cy="154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15CEFF-7CBA-4274-9E4E-75E1828A4685}"/>
              </a:ext>
            </a:extLst>
          </p:cNvPr>
          <p:cNvSpPr/>
          <p:nvPr/>
        </p:nvSpPr>
        <p:spPr>
          <a:xfrm>
            <a:off x="8773704" y="2744463"/>
            <a:ext cx="545720" cy="149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63728DE-433C-4D7E-AEDD-498644E94A61}"/>
              </a:ext>
            </a:extLst>
          </p:cNvPr>
          <p:cNvPicPr>
            <a:picLocks noChangeAspect="1"/>
          </p:cNvPicPr>
          <p:nvPr/>
        </p:nvPicPr>
        <p:blipFill>
          <a:blip r:embed="rId5"/>
          <a:stretch>
            <a:fillRect/>
          </a:stretch>
        </p:blipFill>
        <p:spPr>
          <a:xfrm>
            <a:off x="755946" y="2593458"/>
            <a:ext cx="6235449" cy="1588055"/>
          </a:xfrm>
          <a:prstGeom prst="rect">
            <a:avLst/>
          </a:prstGeom>
        </p:spPr>
      </p:pic>
      <p:sp>
        <p:nvSpPr>
          <p:cNvPr id="24" name="Rectangle 23">
            <a:extLst>
              <a:ext uri="{FF2B5EF4-FFF2-40B4-BE49-F238E27FC236}">
                <a16:creationId xmlns:a16="http://schemas.microsoft.com/office/drawing/2014/main" id="{D44CE013-30FF-4355-BDB2-A1C94EB81699}"/>
              </a:ext>
            </a:extLst>
          </p:cNvPr>
          <p:cNvSpPr/>
          <p:nvPr/>
        </p:nvSpPr>
        <p:spPr>
          <a:xfrm>
            <a:off x="9371147" y="4966838"/>
            <a:ext cx="829452" cy="180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61892B6-EDA7-4BCA-907F-485E0AC6EB0B}"/>
              </a:ext>
            </a:extLst>
          </p:cNvPr>
          <p:cNvSpPr txBox="1"/>
          <p:nvPr/>
        </p:nvSpPr>
        <p:spPr>
          <a:xfrm>
            <a:off x="9276756" y="4912193"/>
            <a:ext cx="486738" cy="246221"/>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days.</a:t>
            </a:r>
          </a:p>
        </p:txBody>
      </p:sp>
      <p:pic>
        <p:nvPicPr>
          <p:cNvPr id="36" name="Picture 35">
            <a:extLst>
              <a:ext uri="{FF2B5EF4-FFF2-40B4-BE49-F238E27FC236}">
                <a16:creationId xmlns:a16="http://schemas.microsoft.com/office/drawing/2014/main" id="{359A02AD-8AB4-4914-B343-14317EDD65B2}"/>
              </a:ext>
            </a:extLst>
          </p:cNvPr>
          <p:cNvPicPr>
            <a:picLocks noChangeAspect="1"/>
          </p:cNvPicPr>
          <p:nvPr/>
        </p:nvPicPr>
        <p:blipFill>
          <a:blip r:embed="rId6"/>
          <a:stretch>
            <a:fillRect/>
          </a:stretch>
        </p:blipFill>
        <p:spPr>
          <a:xfrm>
            <a:off x="728389" y="1771683"/>
            <a:ext cx="6273639" cy="845274"/>
          </a:xfrm>
          <a:prstGeom prst="rect">
            <a:avLst/>
          </a:prstGeom>
        </p:spPr>
      </p:pic>
      <p:grpSp>
        <p:nvGrpSpPr>
          <p:cNvPr id="38" name="Group 37">
            <a:extLst>
              <a:ext uri="{FF2B5EF4-FFF2-40B4-BE49-F238E27FC236}">
                <a16:creationId xmlns:a16="http://schemas.microsoft.com/office/drawing/2014/main" id="{EABCC010-82A6-4175-A99E-C166F318F2BE}"/>
              </a:ext>
            </a:extLst>
          </p:cNvPr>
          <p:cNvGrpSpPr/>
          <p:nvPr/>
        </p:nvGrpSpPr>
        <p:grpSpPr>
          <a:xfrm>
            <a:off x="3466545" y="3043462"/>
            <a:ext cx="2731055" cy="2022796"/>
            <a:chOff x="8570702" y="4184659"/>
            <a:chExt cx="2575249" cy="2022796"/>
          </a:xfrm>
        </p:grpSpPr>
        <p:sp>
          <p:nvSpPr>
            <p:cNvPr id="39" name="Rectangle 38">
              <a:extLst>
                <a:ext uri="{FF2B5EF4-FFF2-40B4-BE49-F238E27FC236}">
                  <a16:creationId xmlns:a16="http://schemas.microsoft.com/office/drawing/2014/main" id="{6CBF2F21-E6E9-44FD-83C4-3530939783FA}"/>
                </a:ext>
              </a:extLst>
            </p:cNvPr>
            <p:cNvSpPr/>
            <p:nvPr/>
          </p:nvSpPr>
          <p:spPr>
            <a:xfrm>
              <a:off x="8570702" y="4184659"/>
              <a:ext cx="2575249" cy="2022795"/>
            </a:xfrm>
            <a:prstGeom prst="rect">
              <a:avLst/>
            </a:prstGeom>
            <a:no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Diagram&#10;&#10;Description automatically generated with medium confidence">
              <a:extLst>
                <a:ext uri="{FF2B5EF4-FFF2-40B4-BE49-F238E27FC236}">
                  <a16:creationId xmlns:a16="http://schemas.microsoft.com/office/drawing/2014/main" id="{D4E07E86-9740-4D5E-85A9-419ACAB95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901" y="5464497"/>
              <a:ext cx="461347" cy="422787"/>
            </a:xfrm>
            <a:prstGeom prst="rect">
              <a:avLst/>
            </a:prstGeom>
          </p:spPr>
        </p:pic>
        <p:sp>
          <p:nvSpPr>
            <p:cNvPr id="41" name="TextBox 40">
              <a:extLst>
                <a:ext uri="{FF2B5EF4-FFF2-40B4-BE49-F238E27FC236}">
                  <a16:creationId xmlns:a16="http://schemas.microsoft.com/office/drawing/2014/main" id="{56834323-B2CF-48F0-AE55-01553027650C}"/>
                </a:ext>
              </a:extLst>
            </p:cNvPr>
            <p:cNvSpPr txBox="1"/>
            <p:nvPr/>
          </p:nvSpPr>
          <p:spPr>
            <a:xfrm>
              <a:off x="9093248" y="5376458"/>
              <a:ext cx="2052703" cy="830997"/>
            </a:xfrm>
            <a:prstGeom prst="rect">
              <a:avLst/>
            </a:prstGeom>
            <a:noFill/>
          </p:spPr>
          <p:txBody>
            <a:bodyPr wrap="square" rtlCol="0">
              <a:spAutoFit/>
            </a:bodyPr>
            <a:lstStyle/>
            <a:p>
              <a:r>
                <a:rPr lang="en-US" sz="1200" i="1" dirty="0">
                  <a:latin typeface="Times New Roman" panose="02020603050405020304" pitchFamily="18" charset="0"/>
                  <a:cs typeface="Times New Roman" panose="02020603050405020304" pitchFamily="18" charset="0"/>
                </a:rPr>
                <a:t>Party B backspaces Party A’s proposed redlines rather than clicking Reject, to prevent it from disappearing.</a:t>
              </a:r>
            </a:p>
          </p:txBody>
        </p:sp>
      </p:grpSp>
      <p:sp>
        <p:nvSpPr>
          <p:cNvPr id="25" name="Rectangle 24">
            <a:extLst>
              <a:ext uri="{FF2B5EF4-FFF2-40B4-BE49-F238E27FC236}">
                <a16:creationId xmlns:a16="http://schemas.microsoft.com/office/drawing/2014/main" id="{84A78EBE-9E99-9A1A-BB40-2AE5E201C636}"/>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4062F6F1-CA13-0F5F-6591-B80B3B8BF493}"/>
              </a:ext>
            </a:extLst>
          </p:cNvPr>
          <p:cNvSpPr>
            <a:spLocks noGrp="1"/>
          </p:cNvSpPr>
          <p:nvPr>
            <p:ph type="title"/>
          </p:nvPr>
        </p:nvSpPr>
        <p:spPr>
          <a:xfrm>
            <a:off x="659876" y="465105"/>
            <a:ext cx="9448800" cy="504699"/>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SAMPLE REDLINES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Footer Placeholder 4">
            <a:extLst>
              <a:ext uri="{FF2B5EF4-FFF2-40B4-BE49-F238E27FC236}">
                <a16:creationId xmlns:a16="http://schemas.microsoft.com/office/drawing/2014/main" id="{99239B19-3BFB-9A51-F7CA-354E53649F6E}"/>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29" name="Picture 28" descr="A black and white logo&#10;&#10;Description automatically generated">
            <a:extLst>
              <a:ext uri="{FF2B5EF4-FFF2-40B4-BE49-F238E27FC236}">
                <a16:creationId xmlns:a16="http://schemas.microsoft.com/office/drawing/2014/main" id="{944015BC-0414-3154-8DB2-2DA9C00965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43" name="Slide Number Placeholder 5">
            <a:extLst>
              <a:ext uri="{FF2B5EF4-FFF2-40B4-BE49-F238E27FC236}">
                <a16:creationId xmlns:a16="http://schemas.microsoft.com/office/drawing/2014/main" id="{B2C16CB2-34C1-A523-C544-0E422E0890C1}"/>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31</a:t>
            </a:fld>
            <a:endParaRPr lang="en-US"/>
          </a:p>
        </p:txBody>
      </p:sp>
      <p:grpSp>
        <p:nvGrpSpPr>
          <p:cNvPr id="4" name="Group 3">
            <a:extLst>
              <a:ext uri="{FF2B5EF4-FFF2-40B4-BE49-F238E27FC236}">
                <a16:creationId xmlns:a16="http://schemas.microsoft.com/office/drawing/2014/main" id="{101EE080-087A-F4BB-409E-2DAB108ED9CB}"/>
              </a:ext>
            </a:extLst>
          </p:cNvPr>
          <p:cNvGrpSpPr/>
          <p:nvPr/>
        </p:nvGrpSpPr>
        <p:grpSpPr>
          <a:xfrm>
            <a:off x="9650303" y="121779"/>
            <a:ext cx="1007891" cy="1025365"/>
            <a:chOff x="666788" y="2877473"/>
            <a:chExt cx="1334161" cy="1334161"/>
          </a:xfrm>
          <a:solidFill>
            <a:srgbClr val="22C3C1"/>
          </a:solidFill>
        </p:grpSpPr>
        <p:pic>
          <p:nvPicPr>
            <p:cNvPr id="10" name="Object 12" descr="preencoded.png">
              <a:extLst>
                <a:ext uri="{FF2B5EF4-FFF2-40B4-BE49-F238E27FC236}">
                  <a16:creationId xmlns:a16="http://schemas.microsoft.com/office/drawing/2014/main" id="{EDA3E654-F3CC-421E-696A-04688F2171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788" y="2877473"/>
              <a:ext cx="1334161" cy="1334161"/>
            </a:xfrm>
            <a:prstGeom prst="rect">
              <a:avLst/>
            </a:prstGeom>
          </p:spPr>
        </p:pic>
        <p:sp>
          <p:nvSpPr>
            <p:cNvPr id="14" name="TextBox 13">
              <a:extLst>
                <a:ext uri="{FF2B5EF4-FFF2-40B4-BE49-F238E27FC236}">
                  <a16:creationId xmlns:a16="http://schemas.microsoft.com/office/drawing/2014/main" id="{CCAE5CFC-D694-88A0-0ED7-F20207807E83}"/>
                </a:ext>
              </a:extLst>
            </p:cNvPr>
            <p:cNvSpPr txBox="1"/>
            <p:nvPr/>
          </p:nvSpPr>
          <p:spPr>
            <a:xfrm>
              <a:off x="750921" y="3267555"/>
              <a:ext cx="1150374" cy="553998"/>
            </a:xfrm>
            <a:prstGeom prst="rect">
              <a:avLst/>
            </a:prstGeom>
            <a:grpFill/>
          </p:spPr>
          <p:txBody>
            <a:bodyPr wrap="square" rtlCol="0">
              <a:spAutoFit/>
            </a:bodyPr>
            <a:lstStyle/>
            <a:p>
              <a:pPr algn="ctr"/>
              <a:r>
                <a:rPr lang="en-US" sz="800" b="1" dirty="0">
                  <a:latin typeface="Montserrat" panose="00000500000000000000" pitchFamily="2" charset="0"/>
                </a:rPr>
                <a:t>PARTY A </a:t>
              </a:r>
              <a:r>
                <a:rPr lang="en-US" sz="800" dirty="0">
                  <a:latin typeface="Montserrat" panose="00000500000000000000" pitchFamily="2" charset="0"/>
                </a:rPr>
                <a:t>CORPORATE CLIENT</a:t>
              </a:r>
            </a:p>
          </p:txBody>
        </p:sp>
      </p:grpSp>
      <p:grpSp>
        <p:nvGrpSpPr>
          <p:cNvPr id="19" name="Group 18">
            <a:extLst>
              <a:ext uri="{FF2B5EF4-FFF2-40B4-BE49-F238E27FC236}">
                <a16:creationId xmlns:a16="http://schemas.microsoft.com/office/drawing/2014/main" id="{D582B7A5-906E-D118-E683-2AB1C5F8ADA1}"/>
              </a:ext>
            </a:extLst>
          </p:cNvPr>
          <p:cNvGrpSpPr/>
          <p:nvPr/>
        </p:nvGrpSpPr>
        <p:grpSpPr>
          <a:xfrm>
            <a:off x="10854448" y="165309"/>
            <a:ext cx="1007891" cy="1025365"/>
            <a:chOff x="666788" y="2877473"/>
            <a:chExt cx="1334161" cy="1334161"/>
          </a:xfrm>
          <a:solidFill>
            <a:srgbClr val="22C3C1"/>
          </a:solidFill>
        </p:grpSpPr>
        <p:pic>
          <p:nvPicPr>
            <p:cNvPr id="22" name="Object 12" descr="preencoded.png">
              <a:extLst>
                <a:ext uri="{FF2B5EF4-FFF2-40B4-BE49-F238E27FC236}">
                  <a16:creationId xmlns:a16="http://schemas.microsoft.com/office/drawing/2014/main" id="{9B5D13F5-9B99-6D3D-6A82-34B153F26C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788" y="2877473"/>
              <a:ext cx="1334161" cy="1334161"/>
            </a:xfrm>
            <a:prstGeom prst="rect">
              <a:avLst/>
            </a:prstGeom>
          </p:spPr>
        </p:pic>
        <p:sp>
          <p:nvSpPr>
            <p:cNvPr id="23" name="TextBox 22">
              <a:extLst>
                <a:ext uri="{FF2B5EF4-FFF2-40B4-BE49-F238E27FC236}">
                  <a16:creationId xmlns:a16="http://schemas.microsoft.com/office/drawing/2014/main" id="{B500E2B9-81CF-E44D-EE70-A65E54498E69}"/>
                </a:ext>
              </a:extLst>
            </p:cNvPr>
            <p:cNvSpPr txBox="1"/>
            <p:nvPr/>
          </p:nvSpPr>
          <p:spPr>
            <a:xfrm>
              <a:off x="750921" y="3267555"/>
              <a:ext cx="1150374" cy="600699"/>
            </a:xfrm>
            <a:prstGeom prst="rect">
              <a:avLst/>
            </a:prstGeom>
            <a:grpFill/>
          </p:spPr>
          <p:txBody>
            <a:bodyPr wrap="square" rtlCol="0">
              <a:spAutoFit/>
            </a:bodyPr>
            <a:lstStyle/>
            <a:p>
              <a:pPr algn="ctr"/>
              <a:r>
                <a:rPr lang="en-US" sz="800" b="1" dirty="0">
                  <a:latin typeface="Montserrat" panose="00000500000000000000" pitchFamily="2" charset="0"/>
                </a:rPr>
                <a:t>PARTY B </a:t>
              </a:r>
              <a:r>
                <a:rPr lang="en-US" sz="800" dirty="0">
                  <a:latin typeface="Montserrat" panose="00000500000000000000" pitchFamily="2" charset="0"/>
                </a:rPr>
                <a:t>BRAZILIAN</a:t>
              </a:r>
            </a:p>
            <a:p>
              <a:pPr algn="ctr"/>
              <a:r>
                <a:rPr lang="en-US" sz="800" dirty="0">
                  <a:latin typeface="Montserrat" panose="00000500000000000000" pitchFamily="2" charset="0"/>
                </a:rPr>
                <a:t>RSTRNT</a:t>
              </a:r>
            </a:p>
          </p:txBody>
        </p:sp>
      </p:grpSp>
    </p:spTree>
    <p:extLst>
      <p:ext uri="{BB962C8B-B14F-4D97-AF65-F5344CB8AC3E}">
        <p14:creationId xmlns:p14="http://schemas.microsoft.com/office/powerpoint/2010/main" val="19721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14043" y="1635456"/>
            <a:ext cx="7947212" cy="3959352"/>
          </a:xfrm>
        </p:spPr>
        <p:txBody>
          <a:bodyPr>
            <a:normAutofit/>
          </a:bodyPr>
          <a:lstStyle/>
          <a:p>
            <a:pPr marL="0" indent="0" algn="ctr">
              <a:buNone/>
            </a:pPr>
            <a:r>
              <a:rPr lang="en-US" sz="6000" b="1" dirty="0">
                <a:latin typeface="Roboto" panose="02000000000000000000" pitchFamily="2" charset="0"/>
                <a:ea typeface="Roboto" panose="02000000000000000000" pitchFamily="2" charset="0"/>
                <a:cs typeface="Roboto" panose="02000000000000000000" pitchFamily="2" charset="0"/>
              </a:rPr>
              <a:t>Move out of email and into the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live</a:t>
            </a:r>
            <a:r>
              <a:rPr lang="en-US" sz="6000" b="1" dirty="0">
                <a:latin typeface="Roboto" panose="02000000000000000000" pitchFamily="2" charset="0"/>
                <a:ea typeface="Roboto" panose="02000000000000000000" pitchFamily="2" charset="0"/>
                <a:cs typeface="Roboto" panose="02000000000000000000" pitchFamily="2" charset="0"/>
              </a:rPr>
              <a:t> negotiation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sooner</a:t>
            </a:r>
            <a:r>
              <a:rPr lang="en-US" sz="6000" b="1" dirty="0">
                <a:latin typeface="Roboto" panose="02000000000000000000" pitchFamily="2" charset="0"/>
                <a:ea typeface="Roboto" panose="02000000000000000000" pitchFamily="2" charset="0"/>
                <a:cs typeface="Roboto" panose="02000000000000000000" pitchFamily="2" charset="0"/>
              </a:rPr>
              <a:t>.</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32</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6</a:t>
            </a:r>
          </a:p>
        </p:txBody>
      </p:sp>
      <p:pic>
        <p:nvPicPr>
          <p:cNvPr id="5" name="Picture 4" descr="A black and white logo&#10;&#10;Description automatically generated">
            <a:extLst>
              <a:ext uri="{FF2B5EF4-FFF2-40B4-BE49-F238E27FC236}">
                <a16:creationId xmlns:a16="http://schemas.microsoft.com/office/drawing/2014/main" id="{F7731068-4A7A-4FF2-5B20-3DC3DF2F5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149308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82CECBD-9B2F-5530-DB2A-B131C0606253}"/>
              </a:ext>
            </a:extLst>
          </p:cNvPr>
          <p:cNvGrpSpPr/>
          <p:nvPr/>
        </p:nvGrpSpPr>
        <p:grpSpPr>
          <a:xfrm>
            <a:off x="367990" y="2474976"/>
            <a:ext cx="2704394" cy="2538984"/>
            <a:chOff x="587446" y="2609698"/>
            <a:chExt cx="3676650" cy="3676650"/>
          </a:xfrm>
        </p:grpSpPr>
        <p:pic>
          <p:nvPicPr>
            <p:cNvPr id="6" name="Graphic 5" descr="Contract outline">
              <a:extLst>
                <a:ext uri="{FF2B5EF4-FFF2-40B4-BE49-F238E27FC236}">
                  <a16:creationId xmlns:a16="http://schemas.microsoft.com/office/drawing/2014/main" id="{A784E17F-BCEB-36DB-BF86-126B97E31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446" y="2609698"/>
              <a:ext cx="3676650" cy="3676650"/>
            </a:xfrm>
            <a:prstGeom prst="rect">
              <a:avLst/>
            </a:prstGeom>
          </p:spPr>
        </p:pic>
        <p:sp>
          <p:nvSpPr>
            <p:cNvPr id="7" name="Rectangle 6">
              <a:extLst>
                <a:ext uri="{FF2B5EF4-FFF2-40B4-BE49-F238E27FC236}">
                  <a16:creationId xmlns:a16="http://schemas.microsoft.com/office/drawing/2014/main" id="{6F848876-E49C-7404-45A8-E2434D789D0D}"/>
                </a:ext>
              </a:extLst>
            </p:cNvPr>
            <p:cNvSpPr/>
            <p:nvPr/>
          </p:nvSpPr>
          <p:spPr>
            <a:xfrm>
              <a:off x="1641987" y="4365514"/>
              <a:ext cx="1710813" cy="13765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ontract outline">
              <a:extLst>
                <a:ext uri="{FF2B5EF4-FFF2-40B4-BE49-F238E27FC236}">
                  <a16:creationId xmlns:a16="http://schemas.microsoft.com/office/drawing/2014/main" id="{3DBD1CDA-FFB9-22CC-BE35-4CBA844388B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28" t="19313" r="27034" b="52197"/>
            <a:stretch/>
          </p:blipFill>
          <p:spPr>
            <a:xfrm>
              <a:off x="1484504" y="4208197"/>
              <a:ext cx="1799304" cy="1047488"/>
            </a:xfrm>
            <a:prstGeom prst="rect">
              <a:avLst/>
            </a:prstGeom>
          </p:spPr>
        </p:pic>
        <p:pic>
          <p:nvPicPr>
            <p:cNvPr id="9" name="Graphic 8" descr="Contract outline">
              <a:extLst>
                <a:ext uri="{FF2B5EF4-FFF2-40B4-BE49-F238E27FC236}">
                  <a16:creationId xmlns:a16="http://schemas.microsoft.com/office/drawing/2014/main" id="{A8A3354C-0B86-B277-2357-E6FF01C29FF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28" t="19313" r="27034" b="63101"/>
            <a:stretch/>
          </p:blipFill>
          <p:spPr>
            <a:xfrm>
              <a:off x="1492939" y="5115047"/>
              <a:ext cx="1799304" cy="646593"/>
            </a:xfrm>
            <a:prstGeom prst="rect">
              <a:avLst/>
            </a:prstGeom>
          </p:spPr>
        </p:pic>
      </p:grpSp>
      <p:grpSp>
        <p:nvGrpSpPr>
          <p:cNvPr id="20" name="Group 19">
            <a:extLst>
              <a:ext uri="{FF2B5EF4-FFF2-40B4-BE49-F238E27FC236}">
                <a16:creationId xmlns:a16="http://schemas.microsoft.com/office/drawing/2014/main" id="{A8EFF9E1-2F39-585D-0F00-549E8DAA2CE4}"/>
              </a:ext>
            </a:extLst>
          </p:cNvPr>
          <p:cNvGrpSpPr/>
          <p:nvPr/>
        </p:nvGrpSpPr>
        <p:grpSpPr>
          <a:xfrm>
            <a:off x="3243224" y="2474976"/>
            <a:ext cx="2704394" cy="2538985"/>
            <a:chOff x="4100355" y="2590088"/>
            <a:chExt cx="3858085" cy="3676650"/>
          </a:xfrm>
        </p:grpSpPr>
        <p:pic>
          <p:nvPicPr>
            <p:cNvPr id="22" name="Graphic 21" descr="Contract outline">
              <a:extLst>
                <a:ext uri="{FF2B5EF4-FFF2-40B4-BE49-F238E27FC236}">
                  <a16:creationId xmlns:a16="http://schemas.microsoft.com/office/drawing/2014/main" id="{C93A7AA9-0437-E432-BA57-B72DC70A8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0355" y="2590088"/>
              <a:ext cx="3676650" cy="3676650"/>
            </a:xfrm>
            <a:prstGeom prst="rect">
              <a:avLst/>
            </a:prstGeom>
          </p:spPr>
        </p:pic>
        <p:sp>
          <p:nvSpPr>
            <p:cNvPr id="23" name="Rectangle 22">
              <a:extLst>
                <a:ext uri="{FF2B5EF4-FFF2-40B4-BE49-F238E27FC236}">
                  <a16:creationId xmlns:a16="http://schemas.microsoft.com/office/drawing/2014/main" id="{9A6B0076-CC73-95DE-51B3-5F8603BC3763}"/>
                </a:ext>
              </a:extLst>
            </p:cNvPr>
            <p:cNvSpPr/>
            <p:nvPr/>
          </p:nvSpPr>
          <p:spPr>
            <a:xfrm>
              <a:off x="5181600" y="4365514"/>
              <a:ext cx="1612486" cy="1273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ontract outline">
              <a:extLst>
                <a:ext uri="{FF2B5EF4-FFF2-40B4-BE49-F238E27FC236}">
                  <a16:creationId xmlns:a16="http://schemas.microsoft.com/office/drawing/2014/main" id="{FF5E95E4-C635-8B91-C313-D505E3044F7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28" t="19313" r="27034" b="52197"/>
            <a:stretch/>
          </p:blipFill>
          <p:spPr>
            <a:xfrm>
              <a:off x="5011651" y="4783388"/>
              <a:ext cx="1799304" cy="1047488"/>
            </a:xfrm>
            <a:prstGeom prst="rect">
              <a:avLst/>
            </a:prstGeom>
          </p:spPr>
        </p:pic>
        <p:cxnSp>
          <p:nvCxnSpPr>
            <p:cNvPr id="25" name="Straight Connector 24">
              <a:extLst>
                <a:ext uri="{FF2B5EF4-FFF2-40B4-BE49-F238E27FC236}">
                  <a16:creationId xmlns:a16="http://schemas.microsoft.com/office/drawing/2014/main" id="{6C8497E8-6330-B355-C5B7-FC8772C406F3}"/>
                </a:ext>
              </a:extLst>
            </p:cNvPr>
            <p:cNvCxnSpPr/>
            <p:nvPr/>
          </p:nvCxnSpPr>
          <p:spPr>
            <a:xfrm>
              <a:off x="5181600" y="4660483"/>
              <a:ext cx="15141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A734CC0-9C6A-9600-26E2-644D119BF555}"/>
                </a:ext>
              </a:extLst>
            </p:cNvPr>
            <p:cNvCxnSpPr>
              <a:cxnSpLocks/>
            </p:cNvCxnSpPr>
            <p:nvPr/>
          </p:nvCxnSpPr>
          <p:spPr>
            <a:xfrm>
              <a:off x="5181600" y="4395010"/>
              <a:ext cx="20942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Graphic 26" descr="Speech outline">
              <a:extLst>
                <a:ext uri="{FF2B5EF4-FFF2-40B4-BE49-F238E27FC236}">
                  <a16:creationId xmlns:a16="http://schemas.microsoft.com/office/drawing/2014/main" id="{FB2BCB51-7E13-D620-5A55-2BED937E50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44040" y="3687113"/>
              <a:ext cx="914400" cy="914400"/>
            </a:xfrm>
            <a:prstGeom prst="rect">
              <a:avLst/>
            </a:prstGeom>
          </p:spPr>
        </p:pic>
      </p:grpSp>
      <p:grpSp>
        <p:nvGrpSpPr>
          <p:cNvPr id="29" name="Group 28">
            <a:extLst>
              <a:ext uri="{FF2B5EF4-FFF2-40B4-BE49-F238E27FC236}">
                <a16:creationId xmlns:a16="http://schemas.microsoft.com/office/drawing/2014/main" id="{A577F396-A9FE-B80B-4269-909A1A199C5B}"/>
              </a:ext>
            </a:extLst>
          </p:cNvPr>
          <p:cNvGrpSpPr/>
          <p:nvPr/>
        </p:nvGrpSpPr>
        <p:grpSpPr>
          <a:xfrm>
            <a:off x="5644369" y="2474976"/>
            <a:ext cx="2704394" cy="2538985"/>
            <a:chOff x="4100355" y="2590088"/>
            <a:chExt cx="3858085" cy="3676650"/>
          </a:xfrm>
        </p:grpSpPr>
        <p:pic>
          <p:nvPicPr>
            <p:cNvPr id="30" name="Graphic 29" descr="Contract outline">
              <a:extLst>
                <a:ext uri="{FF2B5EF4-FFF2-40B4-BE49-F238E27FC236}">
                  <a16:creationId xmlns:a16="http://schemas.microsoft.com/office/drawing/2014/main" id="{2126EB7B-5FC1-F930-A6A0-158DA32F51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0355" y="2590088"/>
              <a:ext cx="3676650" cy="3676650"/>
            </a:xfrm>
            <a:prstGeom prst="rect">
              <a:avLst/>
            </a:prstGeom>
          </p:spPr>
        </p:pic>
        <p:sp>
          <p:nvSpPr>
            <p:cNvPr id="31" name="Rectangle 30">
              <a:extLst>
                <a:ext uri="{FF2B5EF4-FFF2-40B4-BE49-F238E27FC236}">
                  <a16:creationId xmlns:a16="http://schemas.microsoft.com/office/drawing/2014/main" id="{9E8CAED9-253C-F2DB-DEE4-3B404180946C}"/>
                </a:ext>
              </a:extLst>
            </p:cNvPr>
            <p:cNvSpPr/>
            <p:nvPr/>
          </p:nvSpPr>
          <p:spPr>
            <a:xfrm>
              <a:off x="5181600" y="4365514"/>
              <a:ext cx="1612486" cy="1273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Contract outline">
              <a:extLst>
                <a:ext uri="{FF2B5EF4-FFF2-40B4-BE49-F238E27FC236}">
                  <a16:creationId xmlns:a16="http://schemas.microsoft.com/office/drawing/2014/main" id="{29A25B37-FB66-716F-EC0E-2C6BB02DEC3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28" t="19313" r="27034" b="52197"/>
            <a:stretch/>
          </p:blipFill>
          <p:spPr>
            <a:xfrm>
              <a:off x="5011651" y="4783388"/>
              <a:ext cx="1799304" cy="1047488"/>
            </a:xfrm>
            <a:prstGeom prst="rect">
              <a:avLst/>
            </a:prstGeom>
          </p:spPr>
        </p:pic>
        <p:cxnSp>
          <p:nvCxnSpPr>
            <p:cNvPr id="33" name="Straight Connector 32">
              <a:extLst>
                <a:ext uri="{FF2B5EF4-FFF2-40B4-BE49-F238E27FC236}">
                  <a16:creationId xmlns:a16="http://schemas.microsoft.com/office/drawing/2014/main" id="{B9F568CF-AC1E-0A87-CD20-6D912CC1694D}"/>
                </a:ext>
              </a:extLst>
            </p:cNvPr>
            <p:cNvCxnSpPr/>
            <p:nvPr/>
          </p:nvCxnSpPr>
          <p:spPr>
            <a:xfrm>
              <a:off x="5181600" y="4660483"/>
              <a:ext cx="151416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6C2D076-8F26-6956-C69A-E854F40D5BDA}"/>
                </a:ext>
              </a:extLst>
            </p:cNvPr>
            <p:cNvCxnSpPr>
              <a:cxnSpLocks/>
            </p:cNvCxnSpPr>
            <p:nvPr/>
          </p:nvCxnSpPr>
          <p:spPr>
            <a:xfrm>
              <a:off x="5181600" y="4395010"/>
              <a:ext cx="20942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Graphic 34" descr="Speech outline">
              <a:extLst>
                <a:ext uri="{FF2B5EF4-FFF2-40B4-BE49-F238E27FC236}">
                  <a16:creationId xmlns:a16="http://schemas.microsoft.com/office/drawing/2014/main" id="{280BC505-C212-C809-843B-DF5D4F1107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44040" y="3687113"/>
              <a:ext cx="914400" cy="914400"/>
            </a:xfrm>
            <a:prstGeom prst="rect">
              <a:avLst/>
            </a:prstGeom>
          </p:spPr>
        </p:pic>
      </p:grpSp>
      <p:sp>
        <p:nvSpPr>
          <p:cNvPr id="38" name="TextBox 37">
            <a:extLst>
              <a:ext uri="{FF2B5EF4-FFF2-40B4-BE49-F238E27FC236}">
                <a16:creationId xmlns:a16="http://schemas.microsoft.com/office/drawing/2014/main" id="{CA4F39C3-1A84-DE3B-0E97-9794EE39A02C}"/>
              </a:ext>
            </a:extLst>
          </p:cNvPr>
          <p:cNvSpPr txBox="1"/>
          <p:nvPr/>
        </p:nvSpPr>
        <p:spPr>
          <a:xfrm>
            <a:off x="2911870" y="3620272"/>
            <a:ext cx="957224" cy="369332"/>
          </a:xfrm>
          <a:prstGeom prst="rect">
            <a:avLst/>
          </a:prstGeom>
          <a:noFill/>
        </p:spPr>
        <p:txBody>
          <a:bodyPr wrap="square" rtlCol="0">
            <a:spAutoFit/>
          </a:bodyPr>
          <a:lstStyle/>
          <a:p>
            <a:r>
              <a:rPr lang="en-US" dirty="0"/>
              <a:t>+</a:t>
            </a:r>
          </a:p>
        </p:txBody>
      </p:sp>
      <p:sp>
        <p:nvSpPr>
          <p:cNvPr id="39" name="TextBox 38">
            <a:extLst>
              <a:ext uri="{FF2B5EF4-FFF2-40B4-BE49-F238E27FC236}">
                <a16:creationId xmlns:a16="http://schemas.microsoft.com/office/drawing/2014/main" id="{1A86EF40-2FF5-078B-4A2C-11B86B16E390}"/>
              </a:ext>
            </a:extLst>
          </p:cNvPr>
          <p:cNvSpPr txBox="1"/>
          <p:nvPr/>
        </p:nvSpPr>
        <p:spPr>
          <a:xfrm>
            <a:off x="8600073" y="3619099"/>
            <a:ext cx="957224" cy="369332"/>
          </a:xfrm>
          <a:prstGeom prst="rect">
            <a:avLst/>
          </a:prstGeom>
          <a:noFill/>
        </p:spPr>
        <p:txBody>
          <a:bodyPr wrap="square" rtlCol="0">
            <a:spAutoFit/>
          </a:bodyPr>
          <a:lstStyle/>
          <a:p>
            <a:r>
              <a:rPr lang="en-US" dirty="0"/>
              <a:t>+</a:t>
            </a:r>
          </a:p>
        </p:txBody>
      </p:sp>
      <p:sp>
        <p:nvSpPr>
          <p:cNvPr id="40" name="TextBox 39">
            <a:extLst>
              <a:ext uri="{FF2B5EF4-FFF2-40B4-BE49-F238E27FC236}">
                <a16:creationId xmlns:a16="http://schemas.microsoft.com/office/drawing/2014/main" id="{86787A70-B26B-BABB-0FD0-1C04CF070C41}"/>
              </a:ext>
            </a:extLst>
          </p:cNvPr>
          <p:cNvSpPr txBox="1"/>
          <p:nvPr/>
        </p:nvSpPr>
        <p:spPr>
          <a:xfrm>
            <a:off x="4067147" y="5180413"/>
            <a:ext cx="3330870" cy="646331"/>
          </a:xfrm>
          <a:prstGeom prst="rect">
            <a:avLst/>
          </a:prstGeom>
          <a:noFill/>
        </p:spPr>
        <p:txBody>
          <a:bodyPr wrap="square" rtlCol="0">
            <a:spAutoFit/>
          </a:bodyPr>
          <a:lstStyle/>
          <a:p>
            <a:pPr algn="ctr"/>
            <a:r>
              <a:rPr lang="en-US" dirty="0"/>
              <a:t>One exchange of redlines via email</a:t>
            </a:r>
          </a:p>
        </p:txBody>
      </p:sp>
      <p:sp>
        <p:nvSpPr>
          <p:cNvPr id="41" name="Left Bracket 40">
            <a:extLst>
              <a:ext uri="{FF2B5EF4-FFF2-40B4-BE49-F238E27FC236}">
                <a16:creationId xmlns:a16="http://schemas.microsoft.com/office/drawing/2014/main" id="{C11B3CF7-0C3E-6959-B9C5-E716FF653054}"/>
              </a:ext>
            </a:extLst>
          </p:cNvPr>
          <p:cNvSpPr/>
          <p:nvPr/>
        </p:nvSpPr>
        <p:spPr>
          <a:xfrm rot="16200000">
            <a:off x="5685345" y="2849370"/>
            <a:ext cx="94475" cy="427544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Graphic 11" descr="Laptop with solid fill">
            <a:extLst>
              <a:ext uri="{FF2B5EF4-FFF2-40B4-BE49-F238E27FC236}">
                <a16:creationId xmlns:a16="http://schemas.microsoft.com/office/drawing/2014/main" id="{7198C26F-5FC6-6B17-958E-AFEFA0BD02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20336" y="2474976"/>
            <a:ext cx="2577214" cy="2577214"/>
          </a:xfrm>
          <a:prstGeom prst="rect">
            <a:avLst/>
          </a:prstGeom>
        </p:spPr>
      </p:pic>
      <p:grpSp>
        <p:nvGrpSpPr>
          <p:cNvPr id="18" name="Group 17">
            <a:extLst>
              <a:ext uri="{FF2B5EF4-FFF2-40B4-BE49-F238E27FC236}">
                <a16:creationId xmlns:a16="http://schemas.microsoft.com/office/drawing/2014/main" id="{19607ED9-7A4B-22DD-EEED-EB1CD080B072}"/>
              </a:ext>
            </a:extLst>
          </p:cNvPr>
          <p:cNvGrpSpPr/>
          <p:nvPr/>
        </p:nvGrpSpPr>
        <p:grpSpPr>
          <a:xfrm>
            <a:off x="9630484" y="3183781"/>
            <a:ext cx="1031827" cy="889130"/>
            <a:chOff x="4100355" y="2590088"/>
            <a:chExt cx="3858085" cy="3676650"/>
          </a:xfrm>
        </p:grpSpPr>
        <p:pic>
          <p:nvPicPr>
            <p:cNvPr id="19" name="Graphic 18" descr="Contract outline">
              <a:extLst>
                <a:ext uri="{FF2B5EF4-FFF2-40B4-BE49-F238E27FC236}">
                  <a16:creationId xmlns:a16="http://schemas.microsoft.com/office/drawing/2014/main" id="{4789BC52-98C5-063D-F905-58A7240798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0355" y="2590088"/>
              <a:ext cx="3676650" cy="3676650"/>
            </a:xfrm>
            <a:prstGeom prst="rect">
              <a:avLst/>
            </a:prstGeom>
          </p:spPr>
        </p:pic>
        <p:sp>
          <p:nvSpPr>
            <p:cNvPr id="21" name="Rectangle 20">
              <a:extLst>
                <a:ext uri="{FF2B5EF4-FFF2-40B4-BE49-F238E27FC236}">
                  <a16:creationId xmlns:a16="http://schemas.microsoft.com/office/drawing/2014/main" id="{D2D2E277-D6D1-76A5-51F1-49ADC1CC360D}"/>
                </a:ext>
              </a:extLst>
            </p:cNvPr>
            <p:cNvSpPr/>
            <p:nvPr/>
          </p:nvSpPr>
          <p:spPr>
            <a:xfrm>
              <a:off x="5181600" y="4365514"/>
              <a:ext cx="1612486" cy="1273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Contract outline">
              <a:extLst>
                <a:ext uri="{FF2B5EF4-FFF2-40B4-BE49-F238E27FC236}">
                  <a16:creationId xmlns:a16="http://schemas.microsoft.com/office/drawing/2014/main" id="{DDDFC958-0002-E89F-01A2-F5AA1C083B0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4028" t="19313" r="27034" b="52197"/>
            <a:stretch/>
          </p:blipFill>
          <p:spPr>
            <a:xfrm>
              <a:off x="5011651" y="4783388"/>
              <a:ext cx="1799304" cy="1047488"/>
            </a:xfrm>
            <a:prstGeom prst="rect">
              <a:avLst/>
            </a:prstGeom>
          </p:spPr>
        </p:pic>
        <p:cxnSp>
          <p:nvCxnSpPr>
            <p:cNvPr id="36" name="Straight Connector 35">
              <a:extLst>
                <a:ext uri="{FF2B5EF4-FFF2-40B4-BE49-F238E27FC236}">
                  <a16:creationId xmlns:a16="http://schemas.microsoft.com/office/drawing/2014/main" id="{0DA3C539-AAFE-1BA2-C18D-2BC5E6FD4E4A}"/>
                </a:ext>
              </a:extLst>
            </p:cNvPr>
            <p:cNvCxnSpPr/>
            <p:nvPr/>
          </p:nvCxnSpPr>
          <p:spPr>
            <a:xfrm>
              <a:off x="5181600" y="4660483"/>
              <a:ext cx="151416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C7FB778-6C2E-EF38-2D71-0F3064D28B00}"/>
                </a:ext>
              </a:extLst>
            </p:cNvPr>
            <p:cNvCxnSpPr>
              <a:cxnSpLocks/>
            </p:cNvCxnSpPr>
            <p:nvPr/>
          </p:nvCxnSpPr>
          <p:spPr>
            <a:xfrm>
              <a:off x="5181600" y="4395010"/>
              <a:ext cx="209427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Graphic 42" descr="Speech outline">
              <a:extLst>
                <a:ext uri="{FF2B5EF4-FFF2-40B4-BE49-F238E27FC236}">
                  <a16:creationId xmlns:a16="http://schemas.microsoft.com/office/drawing/2014/main" id="{409353C0-F607-F171-7AC9-06E84C639C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44040" y="3687113"/>
              <a:ext cx="914400" cy="914400"/>
            </a:xfrm>
            <a:prstGeom prst="rect">
              <a:avLst/>
            </a:prstGeom>
          </p:spPr>
        </p:pic>
      </p:grpSp>
      <p:sp>
        <p:nvSpPr>
          <p:cNvPr id="44" name="TextBox 43">
            <a:extLst>
              <a:ext uri="{FF2B5EF4-FFF2-40B4-BE49-F238E27FC236}">
                <a16:creationId xmlns:a16="http://schemas.microsoft.com/office/drawing/2014/main" id="{03CB6B11-E93E-7441-0270-49A207F765EC}"/>
              </a:ext>
            </a:extLst>
          </p:cNvPr>
          <p:cNvSpPr txBox="1"/>
          <p:nvPr/>
        </p:nvSpPr>
        <p:spPr>
          <a:xfrm>
            <a:off x="3695721" y="2271019"/>
            <a:ext cx="1624263" cy="369332"/>
          </a:xfrm>
          <a:prstGeom prst="rect">
            <a:avLst/>
          </a:prstGeom>
          <a:noFill/>
        </p:spPr>
        <p:txBody>
          <a:bodyPr wrap="square" rtlCol="0">
            <a:spAutoFit/>
          </a:bodyPr>
          <a:lstStyle/>
          <a:p>
            <a:pPr algn="ctr"/>
            <a:r>
              <a:rPr lang="en-US" dirty="0"/>
              <a:t>Party B</a:t>
            </a:r>
          </a:p>
        </p:txBody>
      </p:sp>
      <p:sp>
        <p:nvSpPr>
          <p:cNvPr id="45" name="TextBox 44">
            <a:extLst>
              <a:ext uri="{FF2B5EF4-FFF2-40B4-BE49-F238E27FC236}">
                <a16:creationId xmlns:a16="http://schemas.microsoft.com/office/drawing/2014/main" id="{0DB4012C-2E92-9ED2-F923-9E56A2B41DE7}"/>
              </a:ext>
            </a:extLst>
          </p:cNvPr>
          <p:cNvSpPr txBox="1"/>
          <p:nvPr/>
        </p:nvSpPr>
        <p:spPr>
          <a:xfrm>
            <a:off x="1066822" y="2274511"/>
            <a:ext cx="1624263" cy="369332"/>
          </a:xfrm>
          <a:prstGeom prst="rect">
            <a:avLst/>
          </a:prstGeom>
          <a:noFill/>
        </p:spPr>
        <p:txBody>
          <a:bodyPr wrap="square" rtlCol="0">
            <a:spAutoFit/>
          </a:bodyPr>
          <a:lstStyle/>
          <a:p>
            <a:pPr algn="ctr"/>
            <a:r>
              <a:rPr lang="en-US" dirty="0"/>
              <a:t>Party A</a:t>
            </a:r>
          </a:p>
        </p:txBody>
      </p:sp>
      <p:sp>
        <p:nvSpPr>
          <p:cNvPr id="3" name="Rectangle 2">
            <a:extLst>
              <a:ext uri="{FF2B5EF4-FFF2-40B4-BE49-F238E27FC236}">
                <a16:creationId xmlns:a16="http://schemas.microsoft.com/office/drawing/2014/main" id="{7522F7AA-C83E-FD1D-C138-5EFC497DD9B5}"/>
              </a:ext>
            </a:extLst>
          </p:cNvPr>
          <p:cNvSpPr/>
          <p:nvPr/>
        </p:nvSpPr>
        <p:spPr>
          <a:xfrm>
            <a:off x="659876" y="262722"/>
            <a:ext cx="11052928" cy="607771"/>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74C11E-7DC0-F1EE-5CF3-E0BBD16EBC9C}"/>
              </a:ext>
            </a:extLst>
          </p:cNvPr>
          <p:cNvSpPr>
            <a:spLocks noGrp="1"/>
          </p:cNvSpPr>
          <p:nvPr>
            <p:ph type="title"/>
          </p:nvPr>
        </p:nvSpPr>
        <p:spPr>
          <a:xfrm>
            <a:off x="699798" y="274027"/>
            <a:ext cx="10241280" cy="603599"/>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CLOSING CONTRACTS FASTER</a:t>
            </a:r>
          </a:p>
        </p:txBody>
      </p:sp>
      <p:sp>
        <p:nvSpPr>
          <p:cNvPr id="4" name="Footer Placeholder 4">
            <a:extLst>
              <a:ext uri="{FF2B5EF4-FFF2-40B4-BE49-F238E27FC236}">
                <a16:creationId xmlns:a16="http://schemas.microsoft.com/office/drawing/2014/main" id="{5FB6CC34-871C-86E9-9011-8DCDF363149B}"/>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0" name="Picture 9" descr="A black and white logo&#10;&#10;Description automatically generated">
            <a:extLst>
              <a:ext uri="{FF2B5EF4-FFF2-40B4-BE49-F238E27FC236}">
                <a16:creationId xmlns:a16="http://schemas.microsoft.com/office/drawing/2014/main" id="{EE968EEE-4176-E806-96A3-C89505E9D2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1" name="Slide Number Placeholder 5">
            <a:extLst>
              <a:ext uri="{FF2B5EF4-FFF2-40B4-BE49-F238E27FC236}">
                <a16:creationId xmlns:a16="http://schemas.microsoft.com/office/drawing/2014/main" id="{108BA00C-E8DD-D77E-92FE-55775C731DB9}"/>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33</a:t>
            </a:fld>
            <a:endParaRPr lang="en-US"/>
          </a:p>
        </p:txBody>
      </p:sp>
    </p:spTree>
    <p:extLst>
      <p:ext uri="{BB962C8B-B14F-4D97-AF65-F5344CB8AC3E}">
        <p14:creationId xmlns:p14="http://schemas.microsoft.com/office/powerpoint/2010/main" val="267931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B2974F-2685-4B66-82DA-6B1F398AD47C}"/>
              </a:ext>
            </a:extLst>
          </p:cNvPr>
          <p:cNvSpPr txBox="1"/>
          <p:nvPr/>
        </p:nvSpPr>
        <p:spPr>
          <a:xfrm>
            <a:off x="659876" y="2456528"/>
            <a:ext cx="7006855" cy="1925464"/>
          </a:xfrm>
          <a:prstGeom prst="rect">
            <a:avLst/>
          </a:prstGeom>
          <a:noFill/>
        </p:spPr>
        <p:txBody>
          <a:bodyPr wrap="square" rtlCol="0">
            <a:spAutoFit/>
          </a:bodyPr>
          <a:lstStyle/>
          <a:p>
            <a:pPr marL="457200" marR="0" lvl="0" indent="-457200" algn="l" defTabSz="914400" rtl="0" eaLnBrk="1" fontAlgn="auto" latinLnBrk="0" hangingPunct="1">
              <a:lnSpc>
                <a:spcPct val="120000"/>
              </a:lnSpc>
              <a:spcBef>
                <a:spcPts val="0"/>
              </a:spcBef>
              <a:spcAft>
                <a:spcPts val="1000"/>
              </a:spcAft>
              <a:buClrTx/>
              <a:buSzTx/>
              <a:buFont typeface="+mj-lt"/>
              <a:buAutoNum type="arabicParenR"/>
              <a:tabLst/>
              <a:defRPr/>
            </a:pPr>
            <a:r>
              <a:rPr kumimoji="0" lang="en-US" sz="2000" b="1" i="0" u="none" strike="noStrike" kern="1200" cap="none" spc="0" normalizeH="0" baseline="0" noProof="0" dirty="0">
                <a:ln>
                  <a:noFill/>
                </a:ln>
                <a:solidFill>
                  <a:prstClr val="black"/>
                </a:solidFill>
                <a:effectLst/>
                <a:uLnTx/>
                <a:uFillTx/>
                <a:latin typeface="Avenir Next LT Pro"/>
                <a:ea typeface="+mn-ea"/>
                <a:cs typeface="+mn-cs"/>
              </a:rPr>
              <a:t>Email</a:t>
            </a:r>
          </a:p>
          <a:p>
            <a:pPr marL="457200" marR="0" lvl="0" indent="-457200" algn="l" defTabSz="914400" rtl="0" eaLnBrk="1" fontAlgn="auto" latinLnBrk="0" hangingPunct="1">
              <a:lnSpc>
                <a:spcPct val="120000"/>
              </a:lnSpc>
              <a:spcBef>
                <a:spcPts val="0"/>
              </a:spcBef>
              <a:spcAft>
                <a:spcPts val="1000"/>
              </a:spcAft>
              <a:buClrTx/>
              <a:buSzTx/>
              <a:buFont typeface="+mj-lt"/>
              <a:buAutoNum type="arabicParenR"/>
              <a:tabLst/>
              <a:defRPr/>
            </a:pPr>
            <a:r>
              <a:rPr kumimoji="0" lang="en-US" sz="2000" b="1" i="0" u="none" strike="noStrike" kern="1200" cap="none" spc="0" normalizeH="0" baseline="0" noProof="0" dirty="0">
                <a:ln>
                  <a:noFill/>
                </a:ln>
                <a:solidFill>
                  <a:prstClr val="black"/>
                </a:solidFill>
                <a:effectLst/>
                <a:uLnTx/>
                <a:uFillTx/>
                <a:latin typeface="Avenir Next LT Pro"/>
                <a:ea typeface="+mn-ea"/>
                <a:cs typeface="+mn-cs"/>
              </a:rPr>
              <a:t>Phone</a:t>
            </a:r>
          </a:p>
          <a:p>
            <a:pPr marL="457200" marR="0" lvl="0" indent="-457200" algn="l" defTabSz="914400" rtl="0" eaLnBrk="1" fontAlgn="auto" latinLnBrk="0" hangingPunct="1">
              <a:lnSpc>
                <a:spcPct val="120000"/>
              </a:lnSpc>
              <a:spcBef>
                <a:spcPts val="0"/>
              </a:spcBef>
              <a:spcAft>
                <a:spcPts val="1000"/>
              </a:spcAft>
              <a:buClrTx/>
              <a:buSzTx/>
              <a:buFont typeface="+mj-lt"/>
              <a:buAutoNum type="arabicParenR"/>
              <a:tabLst/>
              <a:defRPr/>
            </a:pPr>
            <a:r>
              <a:rPr lang="en-US" sz="2000" b="1" dirty="0">
                <a:solidFill>
                  <a:prstClr val="black"/>
                </a:solidFill>
                <a:latin typeface="Avenir Next LT Pro"/>
              </a:rPr>
              <a:t>Video </a:t>
            </a:r>
            <a:endParaRPr kumimoji="0" lang="en-US" sz="2000" b="1" i="0" u="none" strike="noStrike" kern="1200" cap="none" spc="0" normalizeH="0" baseline="0" noProof="0" dirty="0">
              <a:ln>
                <a:noFill/>
              </a:ln>
              <a:solidFill>
                <a:prstClr val="black"/>
              </a:solidFill>
              <a:effectLst/>
              <a:uLnTx/>
              <a:uFillTx/>
              <a:latin typeface="Avenir Next LT Pro"/>
              <a:ea typeface="+mn-ea"/>
              <a:cs typeface="+mn-cs"/>
            </a:endParaRPr>
          </a:p>
          <a:p>
            <a:pPr marL="457200" marR="0" lvl="0" indent="-457200" algn="l" defTabSz="914400" rtl="0" eaLnBrk="1" fontAlgn="auto" latinLnBrk="0" hangingPunct="1">
              <a:lnSpc>
                <a:spcPct val="120000"/>
              </a:lnSpc>
              <a:spcBef>
                <a:spcPts val="0"/>
              </a:spcBef>
              <a:spcAft>
                <a:spcPts val="1000"/>
              </a:spcAft>
              <a:buClrTx/>
              <a:buSzTx/>
              <a:buFont typeface="+mj-lt"/>
              <a:buAutoNum type="arabicParenR"/>
              <a:tabLst/>
              <a:defRPr/>
            </a:pPr>
            <a:r>
              <a:rPr lang="en-US" sz="2000" b="1" dirty="0">
                <a:solidFill>
                  <a:prstClr val="black"/>
                </a:solidFill>
                <a:latin typeface="Avenir Next LT Pro"/>
              </a:rPr>
              <a:t>In-Person</a:t>
            </a:r>
          </a:p>
        </p:txBody>
      </p:sp>
      <p:sp>
        <p:nvSpPr>
          <p:cNvPr id="3" name="TextBox 2">
            <a:extLst>
              <a:ext uri="{FF2B5EF4-FFF2-40B4-BE49-F238E27FC236}">
                <a16:creationId xmlns:a16="http://schemas.microsoft.com/office/drawing/2014/main" id="{93E5223C-1E32-21E4-DC81-2CD941BF4B8F}"/>
              </a:ext>
            </a:extLst>
          </p:cNvPr>
          <p:cNvSpPr txBox="1"/>
          <p:nvPr/>
        </p:nvSpPr>
        <p:spPr>
          <a:xfrm>
            <a:off x="6007444" y="5807454"/>
            <a:ext cx="61845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a:rPr>
              <a:t>*</a:t>
            </a:r>
            <a:r>
              <a:rPr lang="en-US" sz="1600" dirty="0">
                <a:solidFill>
                  <a:prstClr val="black"/>
                </a:solidFill>
                <a:latin typeface="Avenir Next LT Pro"/>
              </a:rPr>
              <a:t>U</a:t>
            </a:r>
            <a:r>
              <a:rPr kumimoji="0" lang="en-US" sz="1600" b="0" i="0" u="none" strike="noStrike" kern="1200" cap="none" spc="0" normalizeH="0" baseline="0" noProof="0" dirty="0">
                <a:ln>
                  <a:noFill/>
                </a:ln>
                <a:solidFill>
                  <a:prstClr val="black"/>
                </a:solidFill>
                <a:effectLst/>
                <a:uLnTx/>
                <a:uFillTx/>
                <a:latin typeface="Avenir Next LT Pro"/>
              </a:rPr>
              <a:t>se different mechanisms at different points in the negotiation.</a:t>
            </a:r>
          </a:p>
        </p:txBody>
      </p:sp>
      <p:sp>
        <p:nvSpPr>
          <p:cNvPr id="6" name="TextBox 5">
            <a:extLst>
              <a:ext uri="{FF2B5EF4-FFF2-40B4-BE49-F238E27FC236}">
                <a16:creationId xmlns:a16="http://schemas.microsoft.com/office/drawing/2014/main" id="{F30F07D9-F777-4F0F-5FA0-8DBF8FEEA767}"/>
              </a:ext>
            </a:extLst>
          </p:cNvPr>
          <p:cNvSpPr txBox="1"/>
          <p:nvPr/>
        </p:nvSpPr>
        <p:spPr>
          <a:xfrm>
            <a:off x="659876" y="4390994"/>
            <a:ext cx="5138300" cy="802079"/>
          </a:xfrm>
          <a:prstGeom prst="rect">
            <a:avLst/>
          </a:prstGeom>
          <a:noFill/>
        </p:spPr>
        <p:txBody>
          <a:bodyPr wrap="square">
            <a:spAutoFit/>
          </a:bodyPr>
          <a:lstStyle/>
          <a:p>
            <a:pPr marR="0" lvl="0" algn="l" defTabSz="914400" rtl="0" eaLnBrk="1" fontAlgn="auto" latinLnBrk="0" hangingPunct="1">
              <a:lnSpc>
                <a:spcPct val="120000"/>
              </a:lnSpc>
              <a:spcBef>
                <a:spcPts val="0"/>
              </a:spcBef>
              <a:spcAft>
                <a:spcPts val="1000"/>
              </a:spcAft>
              <a:buClrTx/>
              <a:buSzTx/>
              <a:tabLst/>
              <a:defRPr/>
            </a:pPr>
            <a:r>
              <a:rPr kumimoji="0" lang="en-US" sz="2000" b="1" i="0" u="none" strike="noStrike" kern="1200" cap="none" spc="0" normalizeH="0" baseline="0" noProof="0" dirty="0">
                <a:ln>
                  <a:noFill/>
                </a:ln>
                <a:solidFill>
                  <a:prstClr val="black"/>
                </a:solidFill>
                <a:effectLst/>
                <a:uLnTx/>
                <a:uFillTx/>
                <a:latin typeface="Avenir Next LT Pro"/>
                <a:ea typeface="+mn-ea"/>
                <a:cs typeface="+mn-cs"/>
              </a:rPr>
              <a:t>5)   Contract Redlines and Explanatory Com</a:t>
            </a:r>
            <a:r>
              <a:rPr lang="en-US" sz="2000" b="1" dirty="0" err="1">
                <a:solidFill>
                  <a:prstClr val="black"/>
                </a:solidFill>
                <a:latin typeface="Avenir Next LT Pro"/>
              </a:rPr>
              <a:t>ments</a:t>
            </a:r>
            <a:endParaRPr kumimoji="0" lang="en-US" sz="2000" b="1"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8" name="Picture 7" descr="A picture containing text, businesscard&#10;&#10;Description automatically generated">
            <a:extLst>
              <a:ext uri="{FF2B5EF4-FFF2-40B4-BE49-F238E27FC236}">
                <a16:creationId xmlns:a16="http://schemas.microsoft.com/office/drawing/2014/main" id="{45EC127F-2902-EE2B-8FB6-70AEFF466305}"/>
              </a:ext>
            </a:extLst>
          </p:cNvPr>
          <p:cNvPicPr>
            <a:picLocks noChangeAspect="1"/>
          </p:cNvPicPr>
          <p:nvPr/>
        </p:nvPicPr>
        <p:blipFill rotWithShape="1">
          <a:blip r:embed="rId3">
            <a:extLst>
              <a:ext uri="{28A0092B-C50C-407E-A947-70E740481C1C}">
                <a14:useLocalDpi xmlns:a14="http://schemas.microsoft.com/office/drawing/2010/main" val="0"/>
              </a:ext>
            </a:extLst>
          </a:blip>
          <a:srcRect l="7988" r="13246"/>
          <a:stretch/>
        </p:blipFill>
        <p:spPr>
          <a:xfrm>
            <a:off x="6278554" y="1442636"/>
            <a:ext cx="5858028" cy="4400071"/>
          </a:xfrm>
          <a:prstGeom prst="rect">
            <a:avLst/>
          </a:prstGeom>
        </p:spPr>
      </p:pic>
      <p:sp>
        <p:nvSpPr>
          <p:cNvPr id="10" name="Rectangle 9">
            <a:extLst>
              <a:ext uri="{FF2B5EF4-FFF2-40B4-BE49-F238E27FC236}">
                <a16:creationId xmlns:a16="http://schemas.microsoft.com/office/drawing/2014/main" id="{826A10C9-0841-2A0E-5AF5-D5DC1A2E5E61}"/>
              </a:ext>
            </a:extLst>
          </p:cNvPr>
          <p:cNvSpPr/>
          <p:nvPr/>
        </p:nvSpPr>
        <p:spPr>
          <a:xfrm>
            <a:off x="659876" y="262722"/>
            <a:ext cx="11052928" cy="607771"/>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03AC3A4-BE4A-644A-C9FC-0F4EC4A1F3A9}"/>
              </a:ext>
            </a:extLst>
          </p:cNvPr>
          <p:cNvSpPr txBox="1">
            <a:spLocks/>
          </p:cNvSpPr>
          <p:nvPr/>
        </p:nvSpPr>
        <p:spPr>
          <a:xfrm>
            <a:off x="659876" y="252562"/>
            <a:ext cx="8915402" cy="67637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a:latin typeface="Open Sans" panose="020B0606030504020204" pitchFamily="34" charset="0"/>
                <a:ea typeface="Open Sans" panose="020B0606030504020204" pitchFamily="34" charset="0"/>
                <a:cs typeface="Open Sans" panose="020B0606030504020204" pitchFamily="34" charset="0"/>
              </a:rPr>
              <a:t>WHEN TO SWITCH?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5007F83-310C-3BF1-2256-4D7DA0D433D8}"/>
              </a:ext>
            </a:extLst>
          </p:cNvPr>
          <p:cNvSpPr txBox="1"/>
          <p:nvPr/>
        </p:nvSpPr>
        <p:spPr>
          <a:xfrm>
            <a:off x="659876" y="1482531"/>
            <a:ext cx="5752956" cy="707886"/>
          </a:xfrm>
          <a:prstGeom prst="rect">
            <a:avLst/>
          </a:prstGeom>
          <a:noFill/>
        </p:spPr>
        <p:txBody>
          <a:bodyPr wrap="square" rtlCol="0">
            <a:spAutoFit/>
          </a:bodyPr>
          <a:lstStyle/>
          <a:p>
            <a:r>
              <a:rPr lang="en-US" sz="2000" b="1" dirty="0">
                <a:latin typeface="+mj-lt"/>
              </a:rPr>
              <a:t>Rule of thumb: </a:t>
            </a:r>
            <a:r>
              <a:rPr lang="en-US" sz="2000" dirty="0">
                <a:latin typeface="+mj-lt"/>
              </a:rPr>
              <a:t>Exchange redlines once and then switch to a live negotiation.</a:t>
            </a:r>
          </a:p>
        </p:txBody>
      </p:sp>
      <p:sp>
        <p:nvSpPr>
          <p:cNvPr id="13" name="Footer Placeholder 4">
            <a:extLst>
              <a:ext uri="{FF2B5EF4-FFF2-40B4-BE49-F238E27FC236}">
                <a16:creationId xmlns:a16="http://schemas.microsoft.com/office/drawing/2014/main" id="{04E027E6-AEE6-714F-80D2-3EC74354DE1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4" name="Picture 13" descr="A black and white logo&#10;&#10;Description automatically generated">
            <a:extLst>
              <a:ext uri="{FF2B5EF4-FFF2-40B4-BE49-F238E27FC236}">
                <a16:creationId xmlns:a16="http://schemas.microsoft.com/office/drawing/2014/main" id="{01E548E7-A9EE-457F-9512-FA549BE7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5" name="Slide Number Placeholder 5">
            <a:extLst>
              <a:ext uri="{FF2B5EF4-FFF2-40B4-BE49-F238E27FC236}">
                <a16:creationId xmlns:a16="http://schemas.microsoft.com/office/drawing/2014/main" id="{78962E33-590D-1011-B4B3-CB78AE19659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34</a:t>
            </a:fld>
            <a:endParaRPr lang="en-US"/>
          </a:p>
        </p:txBody>
      </p:sp>
    </p:spTree>
    <p:extLst>
      <p:ext uri="{BB962C8B-B14F-4D97-AF65-F5344CB8AC3E}">
        <p14:creationId xmlns:p14="http://schemas.microsoft.com/office/powerpoint/2010/main" val="13984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68DAA2-B808-D525-6FEC-4E8869DD3858}"/>
              </a:ext>
            </a:extLst>
          </p:cNvPr>
          <p:cNvSpPr txBox="1"/>
          <p:nvPr/>
        </p:nvSpPr>
        <p:spPr>
          <a:xfrm>
            <a:off x="659876" y="1459691"/>
            <a:ext cx="7006855" cy="3289940"/>
          </a:xfrm>
          <a:prstGeom prst="rect">
            <a:avLst/>
          </a:prstGeom>
          <a:noFill/>
        </p:spPr>
        <p:txBody>
          <a:bodyPr wrap="square" rtlCol="0">
            <a:spAutoFit/>
          </a:bodyPr>
          <a:lstStyle/>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venir Next LT Pro"/>
                <a:ea typeface="+mn-ea"/>
                <a:cs typeface="+mn-cs"/>
              </a:rPr>
              <a:t>Summary of attached documents</a:t>
            </a:r>
          </a:p>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lang="en-US" sz="2000" dirty="0">
                <a:solidFill>
                  <a:prstClr val="black"/>
                </a:solidFill>
                <a:latin typeface="Avenir Next LT Pro"/>
              </a:rPr>
              <a:t>Progress status of each document</a:t>
            </a:r>
            <a:endParaRPr kumimoji="0" lang="en-US" sz="2000" i="0" u="none" strike="noStrike" kern="1200" cap="none" spc="0" normalizeH="0" baseline="0" noProof="0" dirty="0">
              <a:ln>
                <a:noFill/>
              </a:ln>
              <a:solidFill>
                <a:prstClr val="black"/>
              </a:solidFill>
              <a:effectLst/>
              <a:uLnTx/>
              <a:uFillTx/>
              <a:latin typeface="Avenir Next LT Pro"/>
              <a:ea typeface="+mn-ea"/>
              <a:cs typeface="+mn-cs"/>
            </a:endParaRPr>
          </a:p>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lang="en-US" sz="2000" dirty="0">
                <a:solidFill>
                  <a:prstClr val="black"/>
                </a:solidFill>
                <a:latin typeface="Avenir Next LT Pro"/>
              </a:rPr>
              <a:t>Critical open items and reasoning (keep it short)</a:t>
            </a:r>
          </a:p>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lang="en-US" sz="2000" dirty="0">
                <a:solidFill>
                  <a:prstClr val="black"/>
                </a:solidFill>
                <a:latin typeface="Avenir Next LT Pro"/>
              </a:rPr>
              <a:t>Request to schedule a call with your and your team’s availability </a:t>
            </a:r>
          </a:p>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lang="en-US" sz="2000" dirty="0">
                <a:solidFill>
                  <a:prstClr val="black"/>
                </a:solidFill>
                <a:latin typeface="Avenir Next LT Pro"/>
              </a:rPr>
              <a:t>Determine who will lead the call</a:t>
            </a:r>
          </a:p>
          <a:p>
            <a:pPr marL="457200" marR="0" lvl="0" indent="-457200" algn="l" defTabSz="914400" rtl="0" eaLnBrk="1" fontAlgn="auto" latinLnBrk="0" hangingPunct="1">
              <a:lnSpc>
                <a:spcPct val="120000"/>
              </a:lnSpc>
              <a:spcBef>
                <a:spcPts val="0"/>
              </a:spcBef>
              <a:spcAft>
                <a:spcPts val="1000"/>
              </a:spcAft>
              <a:buClrTx/>
              <a:buSzTx/>
              <a:buFont typeface="Arial" panose="020B0604020202020204" pitchFamily="34" charset="0"/>
              <a:buChar char="•"/>
              <a:tabLst/>
              <a:defRPr/>
            </a:pPr>
            <a:r>
              <a:rPr lang="en-US" sz="2000" dirty="0">
                <a:solidFill>
                  <a:prstClr val="black"/>
                </a:solidFill>
                <a:latin typeface="Avenir Next LT Pro"/>
              </a:rPr>
              <a:t>Define the redlining process and expectations</a:t>
            </a:r>
            <a:endParaRPr kumimoji="0" lang="en-US" sz="200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DD7D3923-DBC4-BE12-AE5B-DFDD90E6344A}"/>
              </a:ext>
            </a:extLst>
          </p:cNvPr>
          <p:cNvSpPr/>
          <p:nvPr/>
        </p:nvSpPr>
        <p:spPr>
          <a:xfrm>
            <a:off x="659876" y="262722"/>
            <a:ext cx="11052928" cy="607771"/>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B6E62BF-48D0-C486-9733-0C0CAAAF9155}"/>
              </a:ext>
            </a:extLst>
          </p:cNvPr>
          <p:cNvSpPr txBox="1">
            <a:spLocks/>
          </p:cNvSpPr>
          <p:nvPr/>
        </p:nvSpPr>
        <p:spPr>
          <a:xfrm>
            <a:off x="659876" y="252562"/>
            <a:ext cx="8915402" cy="67637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SET UP THE MEETING FOR SUCCESS</a:t>
            </a:r>
          </a:p>
        </p:txBody>
      </p:sp>
      <p:sp>
        <p:nvSpPr>
          <p:cNvPr id="8" name="Footer Placeholder 4">
            <a:extLst>
              <a:ext uri="{FF2B5EF4-FFF2-40B4-BE49-F238E27FC236}">
                <a16:creationId xmlns:a16="http://schemas.microsoft.com/office/drawing/2014/main" id="{E64E92C7-F499-9FC8-3413-4F33106ED357}"/>
              </a:ext>
            </a:extLst>
          </p:cNvPr>
          <p:cNvSpPr>
            <a:spLocks noGrp="1"/>
          </p:cNvSpPr>
          <p:nvPr>
            <p:ph type="ftr" sz="quarter" idx="11"/>
          </p:nvPr>
        </p:nvSpPr>
        <p:spPr>
          <a:xfrm>
            <a:off x="296432" y="6307106"/>
            <a:ext cx="5967679" cy="365125"/>
          </a:xfrm>
        </p:spPr>
        <p:txBody>
          <a:bodyPr/>
          <a:lstStyle/>
          <a:p>
            <a:pPr algn="l">
              <a:spcAft>
                <a:spcPts val="600"/>
              </a:spcAft>
            </a:pPr>
            <a:r>
              <a:rPr lang="en-US" dirty="0"/>
              <a:t>©2023 Contract nerds united llc. This material is for training, not legal advice.</a:t>
            </a:r>
          </a:p>
        </p:txBody>
      </p:sp>
      <p:pic>
        <p:nvPicPr>
          <p:cNvPr id="9" name="Picture 8" descr="A black and white logo&#10;&#10;Description automatically generated">
            <a:extLst>
              <a:ext uri="{FF2B5EF4-FFF2-40B4-BE49-F238E27FC236}">
                <a16:creationId xmlns:a16="http://schemas.microsoft.com/office/drawing/2014/main" id="{7FC9763D-2AEF-3DE5-953C-1C0A8E4E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9641" y="6373149"/>
            <a:ext cx="1099236" cy="233038"/>
          </a:xfrm>
          <a:prstGeom prst="rect">
            <a:avLst/>
          </a:prstGeom>
        </p:spPr>
      </p:pic>
      <p:sp>
        <p:nvSpPr>
          <p:cNvPr id="10" name="Slide Number Placeholder 5">
            <a:extLst>
              <a:ext uri="{FF2B5EF4-FFF2-40B4-BE49-F238E27FC236}">
                <a16:creationId xmlns:a16="http://schemas.microsoft.com/office/drawing/2014/main" id="{4A054291-ACDC-42B3-66AC-B1CFCFBA0D6F}"/>
              </a:ext>
            </a:extLst>
          </p:cNvPr>
          <p:cNvSpPr>
            <a:spLocks noGrp="1"/>
          </p:cNvSpPr>
          <p:nvPr>
            <p:ph type="sldNum" sz="quarter" idx="12"/>
          </p:nvPr>
        </p:nvSpPr>
        <p:spPr>
          <a:xfrm>
            <a:off x="11228877" y="6307106"/>
            <a:ext cx="710647" cy="365125"/>
          </a:xfrm>
        </p:spPr>
        <p:txBody>
          <a:bodyPr>
            <a:normAutofit/>
          </a:bodyPr>
          <a:lstStyle/>
          <a:p>
            <a:pPr>
              <a:spcAft>
                <a:spcPts val="600"/>
              </a:spcAft>
            </a:pPr>
            <a:fld id="{38AB6432-E879-4FE7-87DD-5FEE9CC88187}" type="slidenum">
              <a:rPr lang="en-US" smtClean="0"/>
              <a:pPr>
                <a:spcAft>
                  <a:spcPts val="600"/>
                </a:spcAft>
              </a:pPr>
              <a:t>35</a:t>
            </a:fld>
            <a:endParaRPr lang="en-US"/>
          </a:p>
        </p:txBody>
      </p:sp>
    </p:spTree>
    <p:extLst>
      <p:ext uri="{BB962C8B-B14F-4D97-AF65-F5344CB8AC3E}">
        <p14:creationId xmlns:p14="http://schemas.microsoft.com/office/powerpoint/2010/main" val="1753190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22394" y="1635456"/>
            <a:ext cx="7947212" cy="3959352"/>
          </a:xfrm>
        </p:spPr>
        <p:txBody>
          <a:bodyPr>
            <a:normAutofit/>
          </a:bodyPr>
          <a:lstStyle/>
          <a:p>
            <a:pPr marL="0" indent="0" algn="ctr">
              <a:buNone/>
            </a:pP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Prepare</a:t>
            </a:r>
            <a:r>
              <a:rPr lang="en-US" sz="6000" b="1" dirty="0">
                <a:latin typeface="Roboto" panose="02000000000000000000" pitchFamily="2" charset="0"/>
                <a:ea typeface="Roboto" panose="02000000000000000000" pitchFamily="2" charset="0"/>
                <a:cs typeface="Roboto" panose="02000000000000000000" pitchFamily="2" charset="0"/>
              </a:rPr>
              <a:t> for the live negotiation. Then prepare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again</a:t>
            </a:r>
            <a:r>
              <a:rPr lang="en-US" sz="6000" b="1" dirty="0">
                <a:latin typeface="Roboto" panose="02000000000000000000" pitchFamily="2" charset="0"/>
                <a:ea typeface="Roboto" panose="02000000000000000000" pitchFamily="2" charset="0"/>
                <a:cs typeface="Roboto" panose="02000000000000000000" pitchFamily="2" charset="0"/>
              </a:rPr>
              <a:t>.</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36</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7</a:t>
            </a:r>
          </a:p>
        </p:txBody>
      </p:sp>
      <p:pic>
        <p:nvPicPr>
          <p:cNvPr id="5" name="Picture 4" descr="A black and white logo&#10;&#10;Description automatically generated">
            <a:extLst>
              <a:ext uri="{FF2B5EF4-FFF2-40B4-BE49-F238E27FC236}">
                <a16:creationId xmlns:a16="http://schemas.microsoft.com/office/drawing/2014/main" id="{D2766E19-C0AE-EC24-7765-FD4F5B20C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82013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578756"/>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48136"/>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PREPARE FOR THE NEGOTIATION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37</a:t>
            </a:fld>
            <a:endParaRPr lang="en-US"/>
          </a:p>
        </p:txBody>
      </p:sp>
      <p:grpSp>
        <p:nvGrpSpPr>
          <p:cNvPr id="8" name="Group 7">
            <a:extLst>
              <a:ext uri="{FF2B5EF4-FFF2-40B4-BE49-F238E27FC236}">
                <a16:creationId xmlns:a16="http://schemas.microsoft.com/office/drawing/2014/main" id="{41975397-45A3-0CC8-2848-0F4E468EF597}"/>
              </a:ext>
            </a:extLst>
          </p:cNvPr>
          <p:cNvGrpSpPr/>
          <p:nvPr/>
        </p:nvGrpSpPr>
        <p:grpSpPr>
          <a:xfrm>
            <a:off x="752746" y="1439645"/>
            <a:ext cx="8921161" cy="2890592"/>
            <a:chOff x="1037226" y="1653005"/>
            <a:chExt cx="8921161" cy="2890592"/>
          </a:xfrm>
        </p:grpSpPr>
        <p:sp>
          <p:nvSpPr>
            <p:cNvPr id="7" name="TextBox 6">
              <a:extLst>
                <a:ext uri="{FF2B5EF4-FFF2-40B4-BE49-F238E27FC236}">
                  <a16:creationId xmlns:a16="http://schemas.microsoft.com/office/drawing/2014/main" id="{4C2B332B-1AE4-29D8-0448-0FFDD8806BDA}"/>
                </a:ext>
              </a:extLst>
            </p:cNvPr>
            <p:cNvSpPr txBox="1"/>
            <p:nvPr/>
          </p:nvSpPr>
          <p:spPr>
            <a:xfrm>
              <a:off x="1037229" y="1653005"/>
              <a:ext cx="4477306"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 Time Blocking</a:t>
              </a:r>
              <a:endParaRPr lang="en-US" sz="2000" dirty="0"/>
            </a:p>
          </p:txBody>
        </p:sp>
        <p:sp>
          <p:nvSpPr>
            <p:cNvPr id="9" name="TextBox 8">
              <a:extLst>
                <a:ext uri="{FF2B5EF4-FFF2-40B4-BE49-F238E27FC236}">
                  <a16:creationId xmlns:a16="http://schemas.microsoft.com/office/drawing/2014/main" id="{DF1E3873-1A83-15BF-9458-C5DFD1D97A41}"/>
                </a:ext>
              </a:extLst>
            </p:cNvPr>
            <p:cNvSpPr txBox="1"/>
            <p:nvPr/>
          </p:nvSpPr>
          <p:spPr>
            <a:xfrm>
              <a:off x="1037227" y="2490616"/>
              <a:ext cx="4979750"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 Internal Prep Meeting</a:t>
              </a:r>
              <a:endParaRPr lang="en-US" sz="2000" dirty="0"/>
            </a:p>
          </p:txBody>
        </p:sp>
        <p:sp>
          <p:nvSpPr>
            <p:cNvPr id="11" name="TextBox 10">
              <a:extLst>
                <a:ext uri="{FF2B5EF4-FFF2-40B4-BE49-F238E27FC236}">
                  <a16:creationId xmlns:a16="http://schemas.microsoft.com/office/drawing/2014/main" id="{48C9075D-9658-82D4-27B9-3B967015052B}"/>
                </a:ext>
              </a:extLst>
            </p:cNvPr>
            <p:cNvSpPr txBox="1"/>
            <p:nvPr/>
          </p:nvSpPr>
          <p:spPr>
            <a:xfrm>
              <a:off x="1037227" y="3333014"/>
              <a:ext cx="7305261"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 Benchmark Industry Standards</a:t>
              </a:r>
              <a:endParaRPr lang="en-US" sz="2000" dirty="0"/>
            </a:p>
          </p:txBody>
        </p:sp>
        <p:sp>
          <p:nvSpPr>
            <p:cNvPr id="5" name="TextBox 4">
              <a:extLst>
                <a:ext uri="{FF2B5EF4-FFF2-40B4-BE49-F238E27FC236}">
                  <a16:creationId xmlns:a16="http://schemas.microsoft.com/office/drawing/2014/main" id="{3B046402-2B9D-DDC7-307D-61FF1CA91DD2}"/>
                </a:ext>
              </a:extLst>
            </p:cNvPr>
            <p:cNvSpPr txBox="1"/>
            <p:nvPr/>
          </p:nvSpPr>
          <p:spPr>
            <a:xfrm>
              <a:off x="1037226" y="4143487"/>
              <a:ext cx="8921161"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 Organize Redlines &amp; Define Approach</a:t>
              </a:r>
              <a:endParaRPr lang="en-US" sz="2000" dirty="0"/>
            </a:p>
          </p:txBody>
        </p:sp>
      </p:grpSp>
      <p:pic>
        <p:nvPicPr>
          <p:cNvPr id="6" name="Picture 5" descr="A black and white logo&#10;&#10;Description automatically generated">
            <a:extLst>
              <a:ext uri="{FF2B5EF4-FFF2-40B4-BE49-F238E27FC236}">
                <a16:creationId xmlns:a16="http://schemas.microsoft.com/office/drawing/2014/main" id="{601713C1-996B-8138-41FA-E013651DA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18549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476ED9-C61C-84EB-09EF-13AB43331DBD}"/>
              </a:ext>
            </a:extLst>
          </p:cNvPr>
          <p:cNvSpPr/>
          <p:nvPr/>
        </p:nvSpPr>
        <p:spPr>
          <a:xfrm>
            <a:off x="659876" y="1444280"/>
            <a:ext cx="11052928" cy="4303632"/>
          </a:xfrm>
          <a:prstGeom prst="rect">
            <a:avLst/>
          </a:prstGeom>
          <a:solidFill>
            <a:schemeClr val="bg1"/>
          </a:solidFill>
          <a:ln w="38100">
            <a:solidFill>
              <a:srgbClr val="22C3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46BFCC-3D43-97F2-582F-362FF7357A1F}"/>
              </a:ext>
            </a:extLst>
          </p:cNvPr>
          <p:cNvSpPr/>
          <p:nvPr/>
        </p:nvSpPr>
        <p:spPr>
          <a:xfrm>
            <a:off x="659876" y="262723"/>
            <a:ext cx="11052928" cy="676374"/>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62723"/>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SOP: PREPARE FOR THE NEGOTIATION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1820101"/>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1811101"/>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38</a:t>
            </a:fld>
            <a:endParaRPr lang="en-US"/>
          </a:p>
        </p:txBody>
      </p:sp>
      <p:sp>
        <p:nvSpPr>
          <p:cNvPr id="5" name="TextBox 4">
            <a:extLst>
              <a:ext uri="{FF2B5EF4-FFF2-40B4-BE49-F238E27FC236}">
                <a16:creationId xmlns:a16="http://schemas.microsoft.com/office/drawing/2014/main" id="{2A8611D5-7B6F-BA0D-0853-A78A978C4528}"/>
              </a:ext>
            </a:extLst>
          </p:cNvPr>
          <p:cNvSpPr txBox="1"/>
          <p:nvPr/>
        </p:nvSpPr>
        <p:spPr>
          <a:xfrm>
            <a:off x="1069145" y="1610937"/>
            <a:ext cx="8976046" cy="3970318"/>
          </a:xfrm>
          <a:prstGeom prst="rect">
            <a:avLst/>
          </a:prstGeom>
          <a:noFill/>
        </p:spPr>
        <p:txBody>
          <a:bodyPr wrap="square" rtlCol="0">
            <a:spAutoFit/>
          </a:bodyPr>
          <a:lstStyle/>
          <a:p>
            <a:r>
              <a:rPr lang="en-US" b="1" dirty="0"/>
              <a:t>Step 1: </a:t>
            </a:r>
            <a:r>
              <a:rPr lang="en-US" dirty="0"/>
              <a:t>Review latest redlines</a:t>
            </a:r>
          </a:p>
          <a:p>
            <a:r>
              <a:rPr lang="en-US" b="1" dirty="0"/>
              <a:t>Step 2: </a:t>
            </a:r>
            <a:r>
              <a:rPr lang="en-US" dirty="0"/>
              <a:t>Add my comments, questions, thoughts, action items in the comments</a:t>
            </a:r>
          </a:p>
          <a:p>
            <a:r>
              <a:rPr lang="en-US" b="1" dirty="0"/>
              <a:t>Step 3: </a:t>
            </a:r>
            <a:r>
              <a:rPr lang="en-US" dirty="0"/>
              <a:t>Send internal redlines to internal clients/stakeholders and schedule a meeting to review with them</a:t>
            </a:r>
          </a:p>
          <a:p>
            <a:r>
              <a:rPr lang="en-US" b="1" dirty="0"/>
              <a:t>Step 4: </a:t>
            </a:r>
            <a:r>
              <a:rPr lang="en-US" dirty="0"/>
              <a:t>Update the redlines so all comments are external-facing</a:t>
            </a:r>
          </a:p>
          <a:p>
            <a:r>
              <a:rPr lang="en-US" i="1" u="sng" dirty="0"/>
              <a:t>NOTE: Be sure to remove all internal-facing comments before sending externally to preserve attorney-client privilege and attorney work product – and to maintain negotiation leverage. (See Appendix – Attorney-Client Privilege)</a:t>
            </a:r>
            <a:endParaRPr lang="en-US" i="1" dirty="0"/>
          </a:p>
          <a:p>
            <a:r>
              <a:rPr lang="en-US" b="1" dirty="0"/>
              <a:t>Step 5: </a:t>
            </a:r>
            <a:r>
              <a:rPr lang="en-US" dirty="0"/>
              <a:t>Send email to counterparty with latest redlines attached and a high-level overview of open items and next steps via email. Includes request to meet.</a:t>
            </a:r>
          </a:p>
          <a:p>
            <a:r>
              <a:rPr lang="en-US" b="1" dirty="0"/>
              <a:t>Step 6: </a:t>
            </a:r>
            <a:r>
              <a:rPr lang="en-US" dirty="0"/>
              <a:t>Schedule meeting.</a:t>
            </a:r>
          </a:p>
          <a:p>
            <a:r>
              <a:rPr lang="en-US" b="1" dirty="0"/>
              <a:t>Step 7: </a:t>
            </a:r>
            <a:r>
              <a:rPr lang="en-US" dirty="0"/>
              <a:t>Meet with internal clients and stakeholders day before or day-of external negotiation call to prep. </a:t>
            </a:r>
          </a:p>
          <a:p>
            <a:r>
              <a:rPr lang="en-US" b="1" dirty="0"/>
              <a:t>Step 8: </a:t>
            </a:r>
            <a:r>
              <a:rPr lang="en-US" dirty="0"/>
              <a:t>Attend negotiation call prepared and confident!</a:t>
            </a:r>
          </a:p>
        </p:txBody>
      </p:sp>
      <p:pic>
        <p:nvPicPr>
          <p:cNvPr id="6" name="Picture 5" descr="A black and white logo&#10;&#10;Description automatically generated">
            <a:extLst>
              <a:ext uri="{FF2B5EF4-FFF2-40B4-BE49-F238E27FC236}">
                <a16:creationId xmlns:a16="http://schemas.microsoft.com/office/drawing/2014/main" id="{E7DBD3AC-EBA7-5943-EDB3-340D57FFD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2023445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62F81-08BE-9407-BB25-1D23DDD4E71A}"/>
              </a:ext>
            </a:extLst>
          </p:cNvPr>
          <p:cNvSpPr/>
          <p:nvPr/>
        </p:nvSpPr>
        <p:spPr>
          <a:xfrm>
            <a:off x="659876" y="262723"/>
            <a:ext cx="11052928" cy="661838"/>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cap="all" dirty="0">
                <a:solidFill>
                  <a:schemeClr val="tx1"/>
                </a:solidFill>
                <a:latin typeface="Open Sans" panose="020B0606030504020204" pitchFamily="34" charset="0"/>
                <a:ea typeface="Open Sans" panose="020B0606030504020204" pitchFamily="34" charset="0"/>
                <a:cs typeface="Open Sans" panose="020B0606030504020204" pitchFamily="34" charset="0"/>
              </a:rPr>
              <a:t>Understand the specific risk tolerance for this negotiation</a:t>
            </a:r>
          </a:p>
        </p:txBody>
      </p:sp>
      <p:sp>
        <p:nvSpPr>
          <p:cNvPr id="5" name="TextBox 4">
            <a:extLst>
              <a:ext uri="{FF2B5EF4-FFF2-40B4-BE49-F238E27FC236}">
                <a16:creationId xmlns:a16="http://schemas.microsoft.com/office/drawing/2014/main" id="{0E903E12-9BC8-C75F-B3C1-E8DE866F09A1}"/>
              </a:ext>
            </a:extLst>
          </p:cNvPr>
          <p:cNvSpPr txBox="1"/>
          <p:nvPr/>
        </p:nvSpPr>
        <p:spPr>
          <a:xfrm>
            <a:off x="654279" y="1134449"/>
            <a:ext cx="11058525" cy="511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latin typeface="+mj-lt"/>
              </a:rPr>
              <a:t>Align internally:</a:t>
            </a:r>
          </a:p>
          <a:p>
            <a:pPr marL="285750" indent="-285750">
              <a:lnSpc>
                <a:spcPct val="150000"/>
              </a:lnSpc>
              <a:buFont typeface="Arial"/>
              <a:buChar char="•"/>
            </a:pPr>
            <a:r>
              <a:rPr lang="en-US" sz="2000" dirty="0">
                <a:latin typeface="+mj-lt"/>
              </a:rPr>
              <a:t>What is the size of this deal?</a:t>
            </a:r>
          </a:p>
          <a:p>
            <a:pPr marL="285750" indent="-285750">
              <a:lnSpc>
                <a:spcPct val="150000"/>
              </a:lnSpc>
              <a:buFont typeface="Arial"/>
              <a:buChar char="•"/>
            </a:pPr>
            <a:r>
              <a:rPr lang="en-US" sz="2000" dirty="0">
                <a:latin typeface="+mj-lt"/>
              </a:rPr>
              <a:t>Who is the ultimate decision maker?</a:t>
            </a:r>
          </a:p>
          <a:p>
            <a:pPr marL="285750" indent="-285750">
              <a:lnSpc>
                <a:spcPct val="150000"/>
              </a:lnSpc>
              <a:buFont typeface="Arial"/>
              <a:buChar char="•"/>
            </a:pPr>
            <a:r>
              <a:rPr lang="en-US" sz="2000" dirty="0">
                <a:latin typeface="+mj-lt"/>
              </a:rPr>
              <a:t>What is your insurance coverage? </a:t>
            </a:r>
          </a:p>
          <a:p>
            <a:pPr marL="285750" indent="-285750">
              <a:lnSpc>
                <a:spcPct val="150000"/>
              </a:lnSpc>
              <a:buFont typeface="Arial"/>
              <a:buChar char="•"/>
            </a:pPr>
            <a:r>
              <a:rPr lang="en-US" sz="2000" dirty="0">
                <a:latin typeface="+mj-lt"/>
              </a:rPr>
              <a:t>What is the practical implications of liability?</a:t>
            </a:r>
          </a:p>
          <a:p>
            <a:pPr marL="285750" indent="-285750">
              <a:lnSpc>
                <a:spcPct val="150000"/>
              </a:lnSpc>
              <a:buFont typeface="Arial"/>
              <a:buChar char="•"/>
            </a:pPr>
            <a:r>
              <a:rPr lang="en-US" sz="2000" dirty="0">
                <a:latin typeface="+mj-lt"/>
              </a:rPr>
              <a:t>How much negotiation power do you have?</a:t>
            </a:r>
          </a:p>
          <a:p>
            <a:pPr marL="285750" indent="-285750">
              <a:lnSpc>
                <a:spcPct val="150000"/>
              </a:lnSpc>
              <a:buFont typeface="Arial"/>
              <a:buChar char="•"/>
            </a:pPr>
            <a:r>
              <a:rPr lang="en-US" sz="2000" dirty="0">
                <a:latin typeface="+mj-lt"/>
              </a:rPr>
              <a:t>What is the business need for this contract to close? </a:t>
            </a:r>
          </a:p>
          <a:p>
            <a:pPr marL="285750" indent="-285750">
              <a:lnSpc>
                <a:spcPct val="150000"/>
              </a:lnSpc>
              <a:buFont typeface="Arial"/>
              <a:buChar char="•"/>
            </a:pPr>
            <a:r>
              <a:rPr lang="en-US" sz="2000" dirty="0">
                <a:latin typeface="+mj-lt"/>
              </a:rPr>
              <a:t>What are the must-haves?</a:t>
            </a:r>
          </a:p>
          <a:p>
            <a:pPr marL="285750" indent="-285750">
              <a:lnSpc>
                <a:spcPct val="150000"/>
              </a:lnSpc>
              <a:buFont typeface="Arial"/>
              <a:buChar char="•"/>
            </a:pPr>
            <a:r>
              <a:rPr lang="en-US" sz="2000" dirty="0">
                <a:latin typeface="+mj-lt"/>
              </a:rPr>
              <a:t>When can you renew/re-negotiate? </a:t>
            </a:r>
          </a:p>
          <a:p>
            <a:pPr marL="285750" indent="-285750">
              <a:lnSpc>
                <a:spcPct val="150000"/>
              </a:lnSpc>
              <a:buFont typeface="Arial"/>
              <a:buChar char="•"/>
            </a:pPr>
            <a:r>
              <a:rPr lang="en-US" sz="2000" dirty="0">
                <a:latin typeface="+mj-lt"/>
              </a:rPr>
              <a:t>What is the highest risk you're willing to accept as the ultimate fallback plan?</a:t>
            </a:r>
          </a:p>
          <a:p>
            <a:pPr marL="285750" indent="-285750">
              <a:lnSpc>
                <a:spcPct val="150000"/>
              </a:lnSpc>
              <a:buFont typeface="Arial"/>
              <a:buChar char="•"/>
            </a:pPr>
            <a:r>
              <a:rPr lang="en-US" sz="2000" dirty="0">
                <a:latin typeface="+mj-lt"/>
              </a:rPr>
              <a:t>Will this impact any other contract or business issue (financing, due diligence, insurance). </a:t>
            </a:r>
          </a:p>
        </p:txBody>
      </p:sp>
      <p:sp>
        <p:nvSpPr>
          <p:cNvPr id="3" name="Footer Placeholder 4">
            <a:extLst>
              <a:ext uri="{FF2B5EF4-FFF2-40B4-BE49-F238E27FC236}">
                <a16:creationId xmlns:a16="http://schemas.microsoft.com/office/drawing/2014/main" id="{47174622-FBF1-2590-C714-21385D3E1F0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2D57652C-B5B4-58B0-AFF2-EFCDA5C3E4A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39</a:t>
            </a:fld>
            <a:endParaRPr lang="en-US"/>
          </a:p>
        </p:txBody>
      </p:sp>
      <p:pic>
        <p:nvPicPr>
          <p:cNvPr id="7" name="Picture 6" descr="A black and white logo&#10;&#10;Description automatically generated">
            <a:extLst>
              <a:ext uri="{FF2B5EF4-FFF2-40B4-BE49-F238E27FC236}">
                <a16:creationId xmlns:a16="http://schemas.microsoft.com/office/drawing/2014/main" id="{FA019DDF-3F22-10C1-AC4C-1B53E40E2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717227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F41B94-F776-FB87-EF3F-E8AE12C3DA6D}"/>
              </a:ext>
            </a:extLst>
          </p:cNvPr>
          <p:cNvPicPr>
            <a:picLocks noChangeAspect="1"/>
          </p:cNvPicPr>
          <p:nvPr/>
        </p:nvPicPr>
        <p:blipFill rotWithShape="1">
          <a:blip r:embed="rId3"/>
          <a:srcRect r="25317"/>
          <a:stretch/>
        </p:blipFill>
        <p:spPr>
          <a:xfrm>
            <a:off x="659876" y="1218872"/>
            <a:ext cx="9950963" cy="4751908"/>
          </a:xfrm>
          <a:prstGeom prst="rect">
            <a:avLst/>
          </a:prstGeom>
          <a:ln>
            <a:solidFill>
              <a:schemeClr val="tx1"/>
            </a:solidFill>
          </a:ln>
        </p:spPr>
      </p:pic>
      <p:sp>
        <p:nvSpPr>
          <p:cNvPr id="4" name="Rectangle 3">
            <a:extLst>
              <a:ext uri="{FF2B5EF4-FFF2-40B4-BE49-F238E27FC236}">
                <a16:creationId xmlns:a16="http://schemas.microsoft.com/office/drawing/2014/main" id="{BC46BFCC-3D43-97F2-582F-362FF7357A1F}"/>
              </a:ext>
            </a:extLst>
          </p:cNvPr>
          <p:cNvSpPr/>
          <p:nvPr/>
        </p:nvSpPr>
        <p:spPr>
          <a:xfrm>
            <a:off x="659876" y="296945"/>
            <a:ext cx="11052928" cy="60090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66177"/>
            <a:ext cx="9640239"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HOW DOES THIS MAKE YOU FEEL?</a:t>
            </a:r>
          </a:p>
        </p:txBody>
      </p:sp>
      <p:sp>
        <p:nvSpPr>
          <p:cNvPr id="6" name="Footer Placeholder 4">
            <a:extLst>
              <a:ext uri="{FF2B5EF4-FFF2-40B4-BE49-F238E27FC236}">
                <a16:creationId xmlns:a16="http://schemas.microsoft.com/office/drawing/2014/main" id="{A116F022-F711-6693-7854-242504AF59C9}"/>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7" name="Slide Number Placeholder 5">
            <a:extLst>
              <a:ext uri="{FF2B5EF4-FFF2-40B4-BE49-F238E27FC236}">
                <a16:creationId xmlns:a16="http://schemas.microsoft.com/office/drawing/2014/main" id="{98818277-51E8-F56E-91C5-4EBC204E17C1}"/>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a:t>
            </a:fld>
            <a:endParaRPr lang="en-US"/>
          </a:p>
        </p:txBody>
      </p:sp>
      <p:pic>
        <p:nvPicPr>
          <p:cNvPr id="5" name="Picture 4" descr="A black and white logo&#10;&#10;Description automatically generated">
            <a:extLst>
              <a:ext uri="{FF2B5EF4-FFF2-40B4-BE49-F238E27FC236}">
                <a16:creationId xmlns:a16="http://schemas.microsoft.com/office/drawing/2014/main" id="{1380946F-7AF6-CDDA-3348-9726F2704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557371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ALIGNING ON RISK INTERNALLY</a:t>
            </a:r>
          </a:p>
        </p:txBody>
      </p:sp>
      <p:sp>
        <p:nvSpPr>
          <p:cNvPr id="3" name="Content Placeholder 2">
            <a:extLst>
              <a:ext uri="{FF2B5EF4-FFF2-40B4-BE49-F238E27FC236}">
                <a16:creationId xmlns:a16="http://schemas.microsoft.com/office/drawing/2014/main" id="{2B83EA54-31D6-95E6-5EE5-ECB1CE949D74}"/>
              </a:ext>
            </a:extLst>
          </p:cNvPr>
          <p:cNvSpPr>
            <a:spLocks noGrp="1"/>
          </p:cNvSpPr>
          <p:nvPr>
            <p:ph idx="1"/>
          </p:nvPr>
        </p:nvSpPr>
        <p:spPr>
          <a:xfrm>
            <a:off x="658489" y="1520270"/>
            <a:ext cx="10057135" cy="4137259"/>
          </a:xfrm>
        </p:spPr>
        <p:txBody>
          <a:bodyPr vert="horz" lIns="91440" tIns="45720" rIns="91440" bIns="45720" rtlCol="0" anchor="t">
            <a:noAutofit/>
          </a:bodyPr>
          <a:lstStyle/>
          <a:p>
            <a:r>
              <a:rPr lang="en-US" sz="2000" dirty="0"/>
              <a:t>Escalation pathways</a:t>
            </a:r>
          </a:p>
          <a:p>
            <a:r>
              <a:rPr lang="en-US" sz="2000" dirty="0"/>
              <a:t>Signing or exception authority delegation</a:t>
            </a:r>
          </a:p>
          <a:p>
            <a:r>
              <a:rPr lang="en-US" sz="2000" dirty="0"/>
              <a:t>Risk frameworks</a:t>
            </a:r>
          </a:p>
          <a:p>
            <a:r>
              <a:rPr lang="en-US" sz="2000" dirty="0"/>
              <a:t>Pre-aligning internally on first, second, or third stances and who has authority to approve liability levels will expedite the process.</a:t>
            </a:r>
          </a:p>
          <a:p>
            <a:r>
              <a:rPr lang="en-US" sz="2000" dirty="0"/>
              <a:t>Which stakeholders need to weigh in?</a:t>
            </a:r>
          </a:p>
          <a:p>
            <a:endParaRPr lang="en-US" sz="2000" dirty="0"/>
          </a:p>
        </p:txBody>
      </p:sp>
      <p:sp>
        <p:nvSpPr>
          <p:cNvPr id="15" name="Footer Placeholder 4">
            <a:extLst>
              <a:ext uri="{FF2B5EF4-FFF2-40B4-BE49-F238E27FC236}">
                <a16:creationId xmlns:a16="http://schemas.microsoft.com/office/drawing/2014/main" id="{8EE7BC08-AF95-484C-0E9B-D8A24F38259E}"/>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18" name="Slide Number Placeholder 5">
            <a:extLst>
              <a:ext uri="{FF2B5EF4-FFF2-40B4-BE49-F238E27FC236}">
                <a16:creationId xmlns:a16="http://schemas.microsoft.com/office/drawing/2014/main" id="{0F0964D6-6D28-D40B-BAF0-F5C1E5CC3EE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40</a:t>
            </a:fld>
            <a:endParaRPr lang="en-US"/>
          </a:p>
        </p:txBody>
      </p:sp>
      <p:pic>
        <p:nvPicPr>
          <p:cNvPr id="19" name="Picture 18" descr="A black and white logo&#10;&#10;Description automatically generated">
            <a:extLst>
              <a:ext uri="{FF2B5EF4-FFF2-40B4-BE49-F238E27FC236}">
                <a16:creationId xmlns:a16="http://schemas.microsoft.com/office/drawing/2014/main" id="{D0F0D9B2-4C07-C362-CBD5-605A62986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103098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SAMPLE RISK ASSESSMENT TEMPLATE</a:t>
            </a:r>
          </a:p>
        </p:txBody>
      </p:sp>
      <p:grpSp>
        <p:nvGrpSpPr>
          <p:cNvPr id="17" name="Group 16">
            <a:extLst>
              <a:ext uri="{FF2B5EF4-FFF2-40B4-BE49-F238E27FC236}">
                <a16:creationId xmlns:a16="http://schemas.microsoft.com/office/drawing/2014/main" id="{36E5F639-7BB8-DDCE-AF1F-A072893E03C1}"/>
              </a:ext>
            </a:extLst>
          </p:cNvPr>
          <p:cNvGrpSpPr/>
          <p:nvPr/>
        </p:nvGrpSpPr>
        <p:grpSpPr>
          <a:xfrm>
            <a:off x="3299006" y="1236281"/>
            <a:ext cx="5248275" cy="4961021"/>
            <a:chOff x="6184446" y="1522166"/>
            <a:chExt cx="5248275" cy="4961021"/>
          </a:xfrm>
        </p:grpSpPr>
        <p:pic>
          <p:nvPicPr>
            <p:cNvPr id="4" name="Picture 3" descr="A chart with text on it&#10;&#10;Description automatically generated">
              <a:extLst>
                <a:ext uri="{FF2B5EF4-FFF2-40B4-BE49-F238E27FC236}">
                  <a16:creationId xmlns:a16="http://schemas.microsoft.com/office/drawing/2014/main" id="{08238301-4A02-EBEB-EC72-683436209112}"/>
                </a:ext>
              </a:extLst>
            </p:cNvPr>
            <p:cNvPicPr>
              <a:picLocks noChangeAspect="1"/>
            </p:cNvPicPr>
            <p:nvPr/>
          </p:nvPicPr>
          <p:blipFill>
            <a:blip r:embed="rId3"/>
            <a:stretch>
              <a:fillRect/>
            </a:stretch>
          </p:blipFill>
          <p:spPr>
            <a:xfrm>
              <a:off x="6184446" y="1522166"/>
              <a:ext cx="5248275" cy="4961021"/>
            </a:xfrm>
            <a:prstGeom prst="rect">
              <a:avLst/>
            </a:prstGeom>
            <a:ln>
              <a:solidFill>
                <a:srgbClr val="4472C4"/>
              </a:solid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556ACF07-D71D-4912-EB90-E515280D5BF3}"/>
                    </a:ext>
                  </a:extLst>
                </p14:cNvPr>
                <p14:cNvContentPartPr/>
                <p14:nvPr/>
              </p14:nvContentPartPr>
              <p14:xfrm>
                <a:off x="8500696" y="3287701"/>
                <a:ext cx="466471" cy="53315"/>
              </p14:xfrm>
            </p:contentPart>
          </mc:Choice>
          <mc:Fallback xmlns="">
            <p:pic>
              <p:nvPicPr>
                <p:cNvPr id="6" name="Ink 5">
                  <a:extLst>
                    <a:ext uri="{FF2B5EF4-FFF2-40B4-BE49-F238E27FC236}">
                      <a16:creationId xmlns:a16="http://schemas.microsoft.com/office/drawing/2014/main" id="{556ACF07-D71D-4912-EB90-E515280D5BF3}"/>
                    </a:ext>
                  </a:extLst>
                </p:cNvPr>
                <p:cNvPicPr/>
                <p:nvPr/>
              </p:nvPicPr>
              <p:blipFill>
                <a:blip r:embed="rId5"/>
                <a:stretch>
                  <a:fillRect/>
                </a:stretch>
              </p:blipFill>
              <p:spPr>
                <a:xfrm>
                  <a:off x="8482713" y="3269810"/>
                  <a:ext cx="502077" cy="8873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F5D8BE-3510-C7E0-696C-43A9FE158EE2}"/>
                    </a:ext>
                  </a:extLst>
                </p14:cNvPr>
                <p14:cNvContentPartPr/>
                <p14:nvPr/>
              </p14:nvContentPartPr>
              <p14:xfrm>
                <a:off x="8488580" y="1970973"/>
                <a:ext cx="404100" cy="35476"/>
              </p14:xfrm>
            </p:contentPart>
          </mc:Choice>
          <mc:Fallback xmlns="">
            <p:pic>
              <p:nvPicPr>
                <p:cNvPr id="7" name="Ink 6">
                  <a:extLst>
                    <a:ext uri="{FF2B5EF4-FFF2-40B4-BE49-F238E27FC236}">
                      <a16:creationId xmlns:a16="http://schemas.microsoft.com/office/drawing/2014/main" id="{54F5D8BE-3510-C7E0-696C-43A9FE158EE2}"/>
                    </a:ext>
                  </a:extLst>
                </p:cNvPr>
                <p:cNvPicPr/>
                <p:nvPr/>
              </p:nvPicPr>
              <p:blipFill>
                <a:blip r:embed="rId7"/>
                <a:stretch>
                  <a:fillRect/>
                </a:stretch>
              </p:blipFill>
              <p:spPr>
                <a:xfrm>
                  <a:off x="8470604" y="1953056"/>
                  <a:ext cx="439692" cy="7095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21E5D0C-04F2-FE85-AADD-5A1642E0E089}"/>
                    </a:ext>
                  </a:extLst>
                </p14:cNvPr>
                <p14:cNvContentPartPr/>
                <p14:nvPr/>
              </p14:nvContentPartPr>
              <p14:xfrm>
                <a:off x="7271098" y="1962342"/>
                <a:ext cx="453326" cy="54095"/>
              </p14:xfrm>
            </p:contentPart>
          </mc:Choice>
          <mc:Fallback xmlns="">
            <p:pic>
              <p:nvPicPr>
                <p:cNvPr id="8" name="Ink 7">
                  <a:extLst>
                    <a:ext uri="{FF2B5EF4-FFF2-40B4-BE49-F238E27FC236}">
                      <a16:creationId xmlns:a16="http://schemas.microsoft.com/office/drawing/2014/main" id="{721E5D0C-04F2-FE85-AADD-5A1642E0E089}"/>
                    </a:ext>
                  </a:extLst>
                </p:cNvPr>
                <p:cNvPicPr/>
                <p:nvPr/>
              </p:nvPicPr>
              <p:blipFill>
                <a:blip r:embed="rId9"/>
                <a:stretch>
                  <a:fillRect/>
                </a:stretch>
              </p:blipFill>
              <p:spPr>
                <a:xfrm>
                  <a:off x="7253123" y="1944430"/>
                  <a:ext cx="488916" cy="8956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BBC8067B-34DE-8DFA-800F-EACF69E284AF}"/>
                    </a:ext>
                  </a:extLst>
                </p14:cNvPr>
                <p14:cNvContentPartPr/>
                <p14:nvPr/>
              </p14:nvContentPartPr>
              <p14:xfrm>
                <a:off x="9867207" y="1978013"/>
                <a:ext cx="389394" cy="40546"/>
              </p14:xfrm>
            </p:contentPart>
          </mc:Choice>
          <mc:Fallback xmlns="">
            <p:pic>
              <p:nvPicPr>
                <p:cNvPr id="9" name="Ink 8">
                  <a:extLst>
                    <a:ext uri="{FF2B5EF4-FFF2-40B4-BE49-F238E27FC236}">
                      <a16:creationId xmlns:a16="http://schemas.microsoft.com/office/drawing/2014/main" id="{BBC8067B-34DE-8DFA-800F-EACF69E284AF}"/>
                    </a:ext>
                  </a:extLst>
                </p:cNvPr>
                <p:cNvPicPr/>
                <p:nvPr/>
              </p:nvPicPr>
              <p:blipFill>
                <a:blip r:embed="rId11"/>
                <a:stretch>
                  <a:fillRect/>
                </a:stretch>
              </p:blipFill>
              <p:spPr>
                <a:xfrm>
                  <a:off x="9849229" y="1960230"/>
                  <a:ext cx="424990" cy="75757"/>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A4F66494-02D9-9EF9-1766-0D99F97D4B82}"/>
                    </a:ext>
                  </a:extLst>
                </p14:cNvPr>
                <p14:cNvContentPartPr/>
                <p14:nvPr/>
              </p14:nvContentPartPr>
              <p14:xfrm>
                <a:off x="9746813" y="3293540"/>
                <a:ext cx="504603" cy="77059"/>
              </p14:xfrm>
            </p:contentPart>
          </mc:Choice>
          <mc:Fallback xmlns="">
            <p:pic>
              <p:nvPicPr>
                <p:cNvPr id="10" name="Ink 9">
                  <a:extLst>
                    <a:ext uri="{FF2B5EF4-FFF2-40B4-BE49-F238E27FC236}">
                      <a16:creationId xmlns:a16="http://schemas.microsoft.com/office/drawing/2014/main" id="{A4F66494-02D9-9EF9-1766-0D99F97D4B82}"/>
                    </a:ext>
                  </a:extLst>
                </p:cNvPr>
                <p:cNvPicPr/>
                <p:nvPr/>
              </p:nvPicPr>
              <p:blipFill>
                <a:blip r:embed="rId13"/>
                <a:stretch>
                  <a:fillRect/>
                </a:stretch>
              </p:blipFill>
              <p:spPr>
                <a:xfrm>
                  <a:off x="9728830" y="3275702"/>
                  <a:ext cx="540209" cy="1123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F95A108B-52A2-0E3C-E6B1-D8F94B4FEC33}"/>
                    </a:ext>
                  </a:extLst>
                </p14:cNvPr>
                <p14:cNvContentPartPr/>
                <p14:nvPr/>
              </p14:nvContentPartPr>
              <p14:xfrm>
                <a:off x="7265597" y="4052647"/>
                <a:ext cx="373294" cy="64869"/>
              </p14:xfrm>
            </p:contentPart>
          </mc:Choice>
          <mc:Fallback xmlns="">
            <p:pic>
              <p:nvPicPr>
                <p:cNvPr id="11" name="Ink 10">
                  <a:extLst>
                    <a:ext uri="{FF2B5EF4-FFF2-40B4-BE49-F238E27FC236}">
                      <a16:creationId xmlns:a16="http://schemas.microsoft.com/office/drawing/2014/main" id="{F95A108B-52A2-0E3C-E6B1-D8F94B4FEC33}"/>
                    </a:ext>
                  </a:extLst>
                </p:cNvPr>
                <p:cNvPicPr/>
                <p:nvPr/>
              </p:nvPicPr>
              <p:blipFill>
                <a:blip r:embed="rId15"/>
                <a:stretch>
                  <a:fillRect/>
                </a:stretch>
              </p:blipFill>
              <p:spPr>
                <a:xfrm>
                  <a:off x="7247616" y="4034727"/>
                  <a:ext cx="408897" cy="10035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C918580A-316E-9E29-74E3-B45FB9171BF1}"/>
                    </a:ext>
                  </a:extLst>
                </p14:cNvPr>
                <p14:cNvContentPartPr/>
                <p14:nvPr/>
              </p14:nvContentPartPr>
              <p14:xfrm>
                <a:off x="10110057" y="4888615"/>
                <a:ext cx="398483" cy="52347"/>
              </p14:xfrm>
            </p:contentPart>
          </mc:Choice>
          <mc:Fallback xmlns="">
            <p:pic>
              <p:nvPicPr>
                <p:cNvPr id="12" name="Ink 11">
                  <a:extLst>
                    <a:ext uri="{FF2B5EF4-FFF2-40B4-BE49-F238E27FC236}">
                      <a16:creationId xmlns:a16="http://schemas.microsoft.com/office/drawing/2014/main" id="{C918580A-316E-9E29-74E3-B45FB9171BF1}"/>
                    </a:ext>
                  </a:extLst>
                </p:cNvPr>
                <p:cNvPicPr/>
                <p:nvPr/>
              </p:nvPicPr>
              <p:blipFill>
                <a:blip r:embed="rId17"/>
                <a:stretch>
                  <a:fillRect/>
                </a:stretch>
              </p:blipFill>
              <p:spPr>
                <a:xfrm>
                  <a:off x="10092075" y="4870810"/>
                  <a:ext cx="434088" cy="8760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6C093DD4-DE1C-E0D1-A20F-39A9F2C913C3}"/>
                    </a:ext>
                  </a:extLst>
                </p14:cNvPr>
                <p14:cNvContentPartPr/>
                <p14:nvPr/>
              </p14:nvContentPartPr>
              <p14:xfrm>
                <a:off x="10011165" y="5135290"/>
                <a:ext cx="400195" cy="59806"/>
              </p14:xfrm>
            </p:contentPart>
          </mc:Choice>
          <mc:Fallback xmlns="">
            <p:pic>
              <p:nvPicPr>
                <p:cNvPr id="13" name="Ink 12">
                  <a:extLst>
                    <a:ext uri="{FF2B5EF4-FFF2-40B4-BE49-F238E27FC236}">
                      <a16:creationId xmlns:a16="http://schemas.microsoft.com/office/drawing/2014/main" id="{6C093DD4-DE1C-E0D1-A20F-39A9F2C913C3}"/>
                    </a:ext>
                  </a:extLst>
                </p:cNvPr>
                <p:cNvPicPr/>
                <p:nvPr/>
              </p:nvPicPr>
              <p:blipFill>
                <a:blip r:embed="rId19"/>
                <a:stretch>
                  <a:fillRect/>
                </a:stretch>
              </p:blipFill>
              <p:spPr>
                <a:xfrm>
                  <a:off x="9993171" y="5117491"/>
                  <a:ext cx="435824" cy="9504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FCE4083F-FF5B-1D2C-DE1D-668D5E7AF59C}"/>
                    </a:ext>
                  </a:extLst>
                </p14:cNvPr>
                <p14:cNvContentPartPr/>
                <p14:nvPr/>
              </p14:nvContentPartPr>
              <p14:xfrm>
                <a:off x="7275984" y="5032899"/>
                <a:ext cx="373146" cy="60531"/>
              </p14:xfrm>
            </p:contentPart>
          </mc:Choice>
          <mc:Fallback xmlns="">
            <p:pic>
              <p:nvPicPr>
                <p:cNvPr id="14" name="Ink 13">
                  <a:extLst>
                    <a:ext uri="{FF2B5EF4-FFF2-40B4-BE49-F238E27FC236}">
                      <a16:creationId xmlns:a16="http://schemas.microsoft.com/office/drawing/2014/main" id="{FCE4083F-FF5B-1D2C-DE1D-668D5E7AF59C}"/>
                    </a:ext>
                  </a:extLst>
                </p:cNvPr>
                <p:cNvPicPr/>
                <p:nvPr/>
              </p:nvPicPr>
              <p:blipFill>
                <a:blip r:embed="rId21"/>
                <a:stretch>
                  <a:fillRect/>
                </a:stretch>
              </p:blipFill>
              <p:spPr>
                <a:xfrm>
                  <a:off x="7258010" y="5014990"/>
                  <a:ext cx="408735" cy="95990"/>
                </a:xfrm>
                <a:prstGeom prst="rect">
                  <a:avLst/>
                </a:prstGeom>
              </p:spPr>
            </p:pic>
          </mc:Fallback>
        </mc:AlternateContent>
      </p:grpSp>
      <p:sp>
        <p:nvSpPr>
          <p:cNvPr id="19" name="Footer Placeholder 4">
            <a:extLst>
              <a:ext uri="{FF2B5EF4-FFF2-40B4-BE49-F238E27FC236}">
                <a16:creationId xmlns:a16="http://schemas.microsoft.com/office/drawing/2014/main" id="{42E22B18-C49C-9805-B5D7-5673725FE830}"/>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0" name="Slide Number Placeholder 5">
            <a:extLst>
              <a:ext uri="{FF2B5EF4-FFF2-40B4-BE49-F238E27FC236}">
                <a16:creationId xmlns:a16="http://schemas.microsoft.com/office/drawing/2014/main" id="{0CC830C6-C872-BA29-FE78-8D964582B93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41</a:t>
            </a:fld>
            <a:endParaRPr lang="en-US"/>
          </a:p>
        </p:txBody>
      </p:sp>
      <p:pic>
        <p:nvPicPr>
          <p:cNvPr id="21" name="Picture 20" descr="A black and white logo&#10;&#10;Description automatically generated">
            <a:extLst>
              <a:ext uri="{FF2B5EF4-FFF2-40B4-BE49-F238E27FC236}">
                <a16:creationId xmlns:a16="http://schemas.microsoft.com/office/drawing/2014/main" id="{47797CB9-B337-E93F-4F1F-CE4C8E4ED41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740687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HOW TO USE CHATGPT TO PREP FOR THE NEGOTIATION</a:t>
            </a:r>
          </a:p>
        </p:txBody>
      </p:sp>
      <p:sp>
        <p:nvSpPr>
          <p:cNvPr id="19" name="Footer Placeholder 4">
            <a:extLst>
              <a:ext uri="{FF2B5EF4-FFF2-40B4-BE49-F238E27FC236}">
                <a16:creationId xmlns:a16="http://schemas.microsoft.com/office/drawing/2014/main" id="{42E22B18-C49C-9805-B5D7-5673725FE830}"/>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0" name="Slide Number Placeholder 5">
            <a:extLst>
              <a:ext uri="{FF2B5EF4-FFF2-40B4-BE49-F238E27FC236}">
                <a16:creationId xmlns:a16="http://schemas.microsoft.com/office/drawing/2014/main" id="{0CC830C6-C872-BA29-FE78-8D964582B93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42</a:t>
            </a:fld>
            <a:endParaRPr lang="en-US"/>
          </a:p>
        </p:txBody>
      </p:sp>
      <p:pic>
        <p:nvPicPr>
          <p:cNvPr id="21" name="Picture 20" descr="A black and white logo&#10;&#10;Description automatically generated">
            <a:extLst>
              <a:ext uri="{FF2B5EF4-FFF2-40B4-BE49-F238E27FC236}">
                <a16:creationId xmlns:a16="http://schemas.microsoft.com/office/drawing/2014/main" id="{47797CB9-B337-E93F-4F1F-CE4C8E4E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5" name="TextBox 14">
            <a:extLst>
              <a:ext uri="{FF2B5EF4-FFF2-40B4-BE49-F238E27FC236}">
                <a16:creationId xmlns:a16="http://schemas.microsoft.com/office/drawing/2014/main" id="{A9C19F4B-4839-3BC2-DAB0-603AC2D5B473}"/>
              </a:ext>
            </a:extLst>
          </p:cNvPr>
          <p:cNvSpPr txBox="1"/>
          <p:nvPr/>
        </p:nvSpPr>
        <p:spPr>
          <a:xfrm>
            <a:off x="658490" y="1756112"/>
            <a:ext cx="852678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Understand the reasons you are proposing change</a:t>
            </a:r>
          </a:p>
          <a:p>
            <a:pPr marL="285750" indent="-285750">
              <a:buFont typeface="Arial" panose="020B0604020202020204" pitchFamily="34" charset="0"/>
              <a:buChar char="•"/>
            </a:pPr>
            <a:r>
              <a:rPr lang="en-US" dirty="0"/>
              <a:t>Be able to articulate it in a way that your counterparty can understand</a:t>
            </a:r>
          </a:p>
          <a:p>
            <a:pPr marL="285750" indent="-285750">
              <a:buFont typeface="Arial" panose="020B0604020202020204" pitchFamily="34" charset="0"/>
              <a:buChar char="•"/>
            </a:pPr>
            <a:r>
              <a:rPr lang="en-US" dirty="0"/>
              <a:t>Anticipate what your counterparty’s issue or counteroffer will be with your proposal</a:t>
            </a:r>
          </a:p>
          <a:p>
            <a:pPr marL="285750" indent="-285750">
              <a:buFont typeface="Arial" panose="020B0604020202020204" pitchFamily="34" charset="0"/>
              <a:buChar char="•"/>
            </a:pPr>
            <a:r>
              <a:rPr lang="en-US" dirty="0"/>
              <a:t>Counter propose a third solution that balances the needs of both sides</a:t>
            </a:r>
          </a:p>
        </p:txBody>
      </p:sp>
      <p:sp>
        <p:nvSpPr>
          <p:cNvPr id="18" name="TextBox 17">
            <a:extLst>
              <a:ext uri="{FF2B5EF4-FFF2-40B4-BE49-F238E27FC236}">
                <a16:creationId xmlns:a16="http://schemas.microsoft.com/office/drawing/2014/main" id="{23F36C6C-28CE-3DEE-C44F-7AB9340B5CAE}"/>
              </a:ext>
            </a:extLst>
          </p:cNvPr>
          <p:cNvSpPr txBox="1"/>
          <p:nvPr/>
        </p:nvSpPr>
        <p:spPr>
          <a:xfrm>
            <a:off x="708660" y="1205865"/>
            <a:ext cx="5387340" cy="400110"/>
          </a:xfrm>
          <a:prstGeom prst="rect">
            <a:avLst/>
          </a:prstGeom>
          <a:noFill/>
        </p:spPr>
        <p:txBody>
          <a:bodyPr wrap="square" rtlCol="0">
            <a:spAutoFit/>
          </a:bodyPr>
          <a:lstStyle/>
          <a:p>
            <a:r>
              <a:rPr lang="en-US" sz="2000" b="1" dirty="0">
                <a:latin typeface="+mj-lt"/>
              </a:rPr>
              <a:t>Negotiation Prep Involves:</a:t>
            </a:r>
          </a:p>
        </p:txBody>
      </p:sp>
      <p:sp>
        <p:nvSpPr>
          <p:cNvPr id="22" name="TextBox 21">
            <a:extLst>
              <a:ext uri="{FF2B5EF4-FFF2-40B4-BE49-F238E27FC236}">
                <a16:creationId xmlns:a16="http://schemas.microsoft.com/office/drawing/2014/main" id="{560CA2EE-9CC8-B794-7650-51FABA9256D4}"/>
              </a:ext>
            </a:extLst>
          </p:cNvPr>
          <p:cNvSpPr txBox="1"/>
          <p:nvPr/>
        </p:nvSpPr>
        <p:spPr>
          <a:xfrm>
            <a:off x="748665" y="4285091"/>
            <a:ext cx="8692515" cy="1200329"/>
          </a:xfrm>
          <a:prstGeom prst="rect">
            <a:avLst/>
          </a:prstGeom>
          <a:noFill/>
        </p:spPr>
        <p:txBody>
          <a:bodyPr wrap="square" rtlCol="0">
            <a:spAutoFit/>
          </a:bodyPr>
          <a:lstStyle/>
          <a:p>
            <a:pPr marL="285750" indent="-285750">
              <a:buFont typeface="Wingdings" panose="05000000000000000000" pitchFamily="2" charset="2"/>
              <a:buChar char="ü"/>
            </a:pPr>
            <a:r>
              <a:rPr lang="en-US" dirty="0" err="1"/>
              <a:t>Opt</a:t>
            </a:r>
            <a:r>
              <a:rPr lang="en-US" dirty="0"/>
              <a:t> out of sharing inputs to train ChatGPT</a:t>
            </a:r>
          </a:p>
          <a:p>
            <a:pPr marL="285750" indent="-285750">
              <a:buFont typeface="Wingdings" panose="05000000000000000000" pitchFamily="2" charset="2"/>
              <a:buChar char="ü"/>
            </a:pPr>
            <a:r>
              <a:rPr lang="en-US" dirty="0"/>
              <a:t>Don’t use confidential, sensitive, or attorney-client privileged information</a:t>
            </a:r>
          </a:p>
          <a:p>
            <a:pPr marL="285750" indent="-285750">
              <a:buFont typeface="Wingdings" panose="05000000000000000000" pitchFamily="2" charset="2"/>
              <a:buChar char="ü"/>
            </a:pPr>
            <a:r>
              <a:rPr lang="en-US" dirty="0"/>
              <a:t>Don’t use PII or otherwise protected data</a:t>
            </a:r>
          </a:p>
          <a:p>
            <a:pPr marL="285750" indent="-285750">
              <a:buFont typeface="Wingdings" panose="05000000000000000000" pitchFamily="2" charset="2"/>
              <a:buChar char="ü"/>
            </a:pPr>
            <a:r>
              <a:rPr lang="en-US" dirty="0"/>
              <a:t>Don’t use company’s proprietary information, IP, or trade secrets</a:t>
            </a:r>
          </a:p>
        </p:txBody>
      </p:sp>
      <p:sp>
        <p:nvSpPr>
          <p:cNvPr id="23" name="TextBox 22">
            <a:extLst>
              <a:ext uri="{FF2B5EF4-FFF2-40B4-BE49-F238E27FC236}">
                <a16:creationId xmlns:a16="http://schemas.microsoft.com/office/drawing/2014/main" id="{BCCDD7EB-4588-19A1-311E-5F09247C9546}"/>
              </a:ext>
            </a:extLst>
          </p:cNvPr>
          <p:cNvSpPr txBox="1"/>
          <p:nvPr/>
        </p:nvSpPr>
        <p:spPr>
          <a:xfrm>
            <a:off x="708660" y="3682652"/>
            <a:ext cx="5387340" cy="400110"/>
          </a:xfrm>
          <a:prstGeom prst="rect">
            <a:avLst/>
          </a:prstGeom>
          <a:noFill/>
        </p:spPr>
        <p:txBody>
          <a:bodyPr wrap="square" rtlCol="0">
            <a:spAutoFit/>
          </a:bodyPr>
          <a:lstStyle/>
          <a:p>
            <a:r>
              <a:rPr lang="en-US" sz="2000" b="1" dirty="0">
                <a:latin typeface="+mj-lt"/>
              </a:rPr>
              <a:t>ChatGPT Limitations to Be Aware of:</a:t>
            </a:r>
          </a:p>
        </p:txBody>
      </p:sp>
    </p:spTree>
    <p:extLst>
      <p:ext uri="{BB962C8B-B14F-4D97-AF65-F5344CB8AC3E}">
        <p14:creationId xmlns:p14="http://schemas.microsoft.com/office/powerpoint/2010/main" val="2604793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HOW TO USE CHATGPT TO PREP FOR THE NEGOTIATION</a:t>
            </a:r>
          </a:p>
        </p:txBody>
      </p:sp>
      <p:sp>
        <p:nvSpPr>
          <p:cNvPr id="19" name="Footer Placeholder 4">
            <a:extLst>
              <a:ext uri="{FF2B5EF4-FFF2-40B4-BE49-F238E27FC236}">
                <a16:creationId xmlns:a16="http://schemas.microsoft.com/office/drawing/2014/main" id="{42E22B18-C49C-9805-B5D7-5673725FE830}"/>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0" name="Slide Number Placeholder 5">
            <a:extLst>
              <a:ext uri="{FF2B5EF4-FFF2-40B4-BE49-F238E27FC236}">
                <a16:creationId xmlns:a16="http://schemas.microsoft.com/office/drawing/2014/main" id="{0CC830C6-C872-BA29-FE78-8D964582B93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43</a:t>
            </a:fld>
            <a:endParaRPr lang="en-US"/>
          </a:p>
        </p:txBody>
      </p:sp>
      <p:pic>
        <p:nvPicPr>
          <p:cNvPr id="21" name="Picture 20" descr="A black and white logo&#10;&#10;Description automatically generated">
            <a:extLst>
              <a:ext uri="{FF2B5EF4-FFF2-40B4-BE49-F238E27FC236}">
                <a16:creationId xmlns:a16="http://schemas.microsoft.com/office/drawing/2014/main" id="{47797CB9-B337-E93F-4F1F-CE4C8E4E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pic>
        <p:nvPicPr>
          <p:cNvPr id="5" name="Picture 4">
            <a:extLst>
              <a:ext uri="{FF2B5EF4-FFF2-40B4-BE49-F238E27FC236}">
                <a16:creationId xmlns:a16="http://schemas.microsoft.com/office/drawing/2014/main" id="{EEB1D32E-CDA7-BB15-820A-E4655D5A05F7}"/>
              </a:ext>
            </a:extLst>
          </p:cNvPr>
          <p:cNvPicPr>
            <a:picLocks noChangeAspect="1"/>
          </p:cNvPicPr>
          <p:nvPr/>
        </p:nvPicPr>
        <p:blipFill>
          <a:blip r:embed="rId4"/>
          <a:stretch>
            <a:fillRect/>
          </a:stretch>
        </p:blipFill>
        <p:spPr>
          <a:xfrm>
            <a:off x="4573265" y="1306442"/>
            <a:ext cx="5925063" cy="4694327"/>
          </a:xfrm>
          <a:prstGeom prst="rect">
            <a:avLst/>
          </a:prstGeom>
          <a:ln>
            <a:solidFill>
              <a:schemeClr val="tx1"/>
            </a:solidFill>
          </a:ln>
        </p:spPr>
      </p:pic>
      <p:sp>
        <p:nvSpPr>
          <p:cNvPr id="3" name="TextBox 2">
            <a:extLst>
              <a:ext uri="{FF2B5EF4-FFF2-40B4-BE49-F238E27FC236}">
                <a16:creationId xmlns:a16="http://schemas.microsoft.com/office/drawing/2014/main" id="{67AD2FDE-E5F8-FCE6-4839-52202EAA1C0D}"/>
              </a:ext>
            </a:extLst>
          </p:cNvPr>
          <p:cNvSpPr txBox="1"/>
          <p:nvPr/>
        </p:nvSpPr>
        <p:spPr>
          <a:xfrm>
            <a:off x="658490" y="1306442"/>
            <a:ext cx="3251835" cy="1015663"/>
          </a:xfrm>
          <a:prstGeom prst="rect">
            <a:avLst/>
          </a:prstGeom>
          <a:noFill/>
        </p:spPr>
        <p:txBody>
          <a:bodyPr wrap="square" rtlCol="0">
            <a:spAutoFit/>
          </a:bodyPr>
          <a:lstStyle/>
          <a:p>
            <a:r>
              <a:rPr lang="en-US" sz="2000" b="1" dirty="0">
                <a:latin typeface="+mj-lt"/>
              </a:rPr>
              <a:t>1. Isolate a contractual issue that you think may be difficult to negotiate</a:t>
            </a:r>
          </a:p>
        </p:txBody>
      </p:sp>
    </p:spTree>
    <p:extLst>
      <p:ext uri="{BB962C8B-B14F-4D97-AF65-F5344CB8AC3E}">
        <p14:creationId xmlns:p14="http://schemas.microsoft.com/office/powerpoint/2010/main" val="1873306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HOW TO USE CHATGPT TO PREP FOR THE NEGOTIATION</a:t>
            </a:r>
          </a:p>
        </p:txBody>
      </p:sp>
      <p:sp>
        <p:nvSpPr>
          <p:cNvPr id="19" name="Footer Placeholder 4">
            <a:extLst>
              <a:ext uri="{FF2B5EF4-FFF2-40B4-BE49-F238E27FC236}">
                <a16:creationId xmlns:a16="http://schemas.microsoft.com/office/drawing/2014/main" id="{42E22B18-C49C-9805-B5D7-5673725FE830}"/>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0" name="Slide Number Placeholder 5">
            <a:extLst>
              <a:ext uri="{FF2B5EF4-FFF2-40B4-BE49-F238E27FC236}">
                <a16:creationId xmlns:a16="http://schemas.microsoft.com/office/drawing/2014/main" id="{0CC830C6-C872-BA29-FE78-8D964582B93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44</a:t>
            </a:fld>
            <a:endParaRPr lang="en-US"/>
          </a:p>
        </p:txBody>
      </p:sp>
      <p:pic>
        <p:nvPicPr>
          <p:cNvPr id="21" name="Picture 20" descr="A black and white logo&#10;&#10;Description automatically generated">
            <a:extLst>
              <a:ext uri="{FF2B5EF4-FFF2-40B4-BE49-F238E27FC236}">
                <a16:creationId xmlns:a16="http://schemas.microsoft.com/office/drawing/2014/main" id="{47797CB9-B337-E93F-4F1F-CE4C8E4E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3" name="TextBox 2">
            <a:extLst>
              <a:ext uri="{FF2B5EF4-FFF2-40B4-BE49-F238E27FC236}">
                <a16:creationId xmlns:a16="http://schemas.microsoft.com/office/drawing/2014/main" id="{67AD2FDE-E5F8-FCE6-4839-52202EAA1C0D}"/>
              </a:ext>
            </a:extLst>
          </p:cNvPr>
          <p:cNvSpPr txBox="1"/>
          <p:nvPr/>
        </p:nvSpPr>
        <p:spPr>
          <a:xfrm>
            <a:off x="658490" y="1306442"/>
            <a:ext cx="3251835" cy="400110"/>
          </a:xfrm>
          <a:prstGeom prst="rect">
            <a:avLst/>
          </a:prstGeom>
          <a:noFill/>
        </p:spPr>
        <p:txBody>
          <a:bodyPr wrap="square" rtlCol="0">
            <a:spAutoFit/>
          </a:bodyPr>
          <a:lstStyle/>
          <a:p>
            <a:r>
              <a:rPr lang="en-US" sz="2000" b="1" dirty="0">
                <a:latin typeface="+mj-lt"/>
              </a:rPr>
              <a:t>2. Draft a clear prompt</a:t>
            </a:r>
          </a:p>
        </p:txBody>
      </p:sp>
      <p:pic>
        <p:nvPicPr>
          <p:cNvPr id="6" name="Picture 5">
            <a:extLst>
              <a:ext uri="{FF2B5EF4-FFF2-40B4-BE49-F238E27FC236}">
                <a16:creationId xmlns:a16="http://schemas.microsoft.com/office/drawing/2014/main" id="{B148388B-D6DE-6B35-1828-CEE48B056037}"/>
              </a:ext>
            </a:extLst>
          </p:cNvPr>
          <p:cNvPicPr>
            <a:picLocks noChangeAspect="1"/>
          </p:cNvPicPr>
          <p:nvPr/>
        </p:nvPicPr>
        <p:blipFill>
          <a:blip r:embed="rId4"/>
          <a:stretch>
            <a:fillRect/>
          </a:stretch>
        </p:blipFill>
        <p:spPr>
          <a:xfrm>
            <a:off x="757826" y="2164932"/>
            <a:ext cx="8390347" cy="3162574"/>
          </a:xfrm>
          <a:prstGeom prst="rect">
            <a:avLst/>
          </a:prstGeom>
          <a:ln>
            <a:solidFill>
              <a:schemeClr val="tx1"/>
            </a:solidFill>
          </a:ln>
        </p:spPr>
      </p:pic>
    </p:spTree>
    <p:extLst>
      <p:ext uri="{BB962C8B-B14F-4D97-AF65-F5344CB8AC3E}">
        <p14:creationId xmlns:p14="http://schemas.microsoft.com/office/powerpoint/2010/main" val="3363747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82C8662-6660-6B66-7C17-AB24B7AEEC5B}"/>
              </a:ext>
            </a:extLst>
          </p:cNvPr>
          <p:cNvSpPr/>
          <p:nvPr/>
        </p:nvSpPr>
        <p:spPr>
          <a:xfrm>
            <a:off x="659876" y="256001"/>
            <a:ext cx="11052928" cy="6660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34D09-BD62-4A3F-2390-7597C166CE7A}"/>
              </a:ext>
            </a:extLst>
          </p:cNvPr>
          <p:cNvSpPr>
            <a:spLocks noGrp="1"/>
          </p:cNvSpPr>
          <p:nvPr>
            <p:ph type="title"/>
          </p:nvPr>
        </p:nvSpPr>
        <p:spPr>
          <a:xfrm>
            <a:off x="658490" y="324076"/>
            <a:ext cx="8915402" cy="523986"/>
          </a:xfrm>
        </p:spPr>
        <p:txBody>
          <a:bodyPr>
            <a:normAutofit/>
          </a:bodyPr>
          <a:lstStyle/>
          <a:p>
            <a:r>
              <a:rPr lang="en-US" sz="2000" dirty="0"/>
              <a:t>HOW TO USE CHATGPT TO PREP FOR THE NEGOTIATION</a:t>
            </a:r>
          </a:p>
        </p:txBody>
      </p:sp>
      <p:sp>
        <p:nvSpPr>
          <p:cNvPr id="20" name="Slide Number Placeholder 5">
            <a:extLst>
              <a:ext uri="{FF2B5EF4-FFF2-40B4-BE49-F238E27FC236}">
                <a16:creationId xmlns:a16="http://schemas.microsoft.com/office/drawing/2014/main" id="{0CC830C6-C872-BA29-FE78-8D964582B93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45</a:t>
            </a:fld>
            <a:endParaRPr lang="en-US"/>
          </a:p>
        </p:txBody>
      </p:sp>
      <p:pic>
        <p:nvPicPr>
          <p:cNvPr id="21" name="Picture 20" descr="A black and white logo&#10;&#10;Description automatically generated">
            <a:extLst>
              <a:ext uri="{FF2B5EF4-FFF2-40B4-BE49-F238E27FC236}">
                <a16:creationId xmlns:a16="http://schemas.microsoft.com/office/drawing/2014/main" id="{47797CB9-B337-E93F-4F1F-CE4C8E4E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3" name="TextBox 2">
            <a:extLst>
              <a:ext uri="{FF2B5EF4-FFF2-40B4-BE49-F238E27FC236}">
                <a16:creationId xmlns:a16="http://schemas.microsoft.com/office/drawing/2014/main" id="{67AD2FDE-E5F8-FCE6-4839-52202EAA1C0D}"/>
              </a:ext>
            </a:extLst>
          </p:cNvPr>
          <p:cNvSpPr txBox="1"/>
          <p:nvPr/>
        </p:nvSpPr>
        <p:spPr>
          <a:xfrm>
            <a:off x="658488" y="1306442"/>
            <a:ext cx="3513461" cy="1323439"/>
          </a:xfrm>
          <a:prstGeom prst="rect">
            <a:avLst/>
          </a:prstGeom>
          <a:noFill/>
        </p:spPr>
        <p:txBody>
          <a:bodyPr wrap="square" rtlCol="0">
            <a:spAutoFit/>
          </a:bodyPr>
          <a:lstStyle/>
          <a:p>
            <a:r>
              <a:rPr lang="en-US" sz="2000" b="1" dirty="0">
                <a:latin typeface="+mj-lt"/>
              </a:rPr>
              <a:t>3. Review the output. Refine if needed. Verify if needed. Take what you like.</a:t>
            </a:r>
          </a:p>
        </p:txBody>
      </p:sp>
      <p:pic>
        <p:nvPicPr>
          <p:cNvPr id="5" name="Picture 4">
            <a:extLst>
              <a:ext uri="{FF2B5EF4-FFF2-40B4-BE49-F238E27FC236}">
                <a16:creationId xmlns:a16="http://schemas.microsoft.com/office/drawing/2014/main" id="{2C29C81A-6005-A645-3EDA-775D13D4D2F4}"/>
              </a:ext>
            </a:extLst>
          </p:cNvPr>
          <p:cNvPicPr>
            <a:picLocks noChangeAspect="1"/>
          </p:cNvPicPr>
          <p:nvPr/>
        </p:nvPicPr>
        <p:blipFill>
          <a:blip r:embed="rId4"/>
          <a:stretch>
            <a:fillRect/>
          </a:stretch>
        </p:blipFill>
        <p:spPr>
          <a:xfrm>
            <a:off x="4461645" y="1080762"/>
            <a:ext cx="7146632" cy="4310150"/>
          </a:xfrm>
          <a:prstGeom prst="rect">
            <a:avLst/>
          </a:prstGeom>
          <a:ln>
            <a:solidFill>
              <a:schemeClr val="tx1"/>
            </a:solidFill>
          </a:ln>
        </p:spPr>
      </p:pic>
      <p:pic>
        <p:nvPicPr>
          <p:cNvPr id="8" name="Picture 7">
            <a:extLst>
              <a:ext uri="{FF2B5EF4-FFF2-40B4-BE49-F238E27FC236}">
                <a16:creationId xmlns:a16="http://schemas.microsoft.com/office/drawing/2014/main" id="{367FA5E4-4F70-45C4-461E-E78499FD8ABD}"/>
              </a:ext>
            </a:extLst>
          </p:cNvPr>
          <p:cNvPicPr>
            <a:picLocks noChangeAspect="1"/>
          </p:cNvPicPr>
          <p:nvPr/>
        </p:nvPicPr>
        <p:blipFill>
          <a:blip r:embed="rId5"/>
          <a:stretch>
            <a:fillRect/>
          </a:stretch>
        </p:blipFill>
        <p:spPr>
          <a:xfrm>
            <a:off x="583723" y="3573750"/>
            <a:ext cx="5239961" cy="3110513"/>
          </a:xfrm>
          <a:prstGeom prst="rect">
            <a:avLst/>
          </a:prstGeom>
          <a:ln>
            <a:solidFill>
              <a:schemeClr val="tx1"/>
            </a:solidFill>
          </a:ln>
        </p:spPr>
      </p:pic>
    </p:spTree>
    <p:extLst>
      <p:ext uri="{BB962C8B-B14F-4D97-AF65-F5344CB8AC3E}">
        <p14:creationId xmlns:p14="http://schemas.microsoft.com/office/powerpoint/2010/main" val="3967525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14043" y="1962834"/>
            <a:ext cx="7947212" cy="3959352"/>
          </a:xfrm>
        </p:spPr>
        <p:txBody>
          <a:bodyPr>
            <a:normAutofit/>
          </a:bodyPr>
          <a:lstStyle/>
          <a:p>
            <a:pPr marL="0" indent="0" algn="ctr">
              <a:buNone/>
            </a:pP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Navigate</a:t>
            </a:r>
            <a:r>
              <a:rPr lang="en-US" sz="6000" b="1" dirty="0">
                <a:latin typeface="Roboto" panose="02000000000000000000" pitchFamily="2" charset="0"/>
                <a:ea typeface="Roboto" panose="02000000000000000000" pitchFamily="2" charset="0"/>
                <a:cs typeface="Roboto" panose="02000000000000000000" pitchFamily="2" charset="0"/>
              </a:rPr>
              <a:t> difficult negotiations.</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46</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8</a:t>
            </a:r>
          </a:p>
        </p:txBody>
      </p:sp>
      <p:pic>
        <p:nvPicPr>
          <p:cNvPr id="5" name="Picture 4" descr="A black and white logo&#10;&#10;Description automatically generated">
            <a:extLst>
              <a:ext uri="{FF2B5EF4-FFF2-40B4-BE49-F238E27FC236}">
                <a16:creationId xmlns:a16="http://schemas.microsoft.com/office/drawing/2014/main" id="{87FFF20C-7C2C-607D-CC7A-F51095CC5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724527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4"/>
            <a:ext cx="11052928" cy="758629"/>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86948" y="361484"/>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IRRITATORS TO AVOID</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7"/>
              <a:stretch>
                <a:fillRect/>
              </a:stretch>
            </p:blipFill>
            <p:spPr>
              <a:xfrm>
                <a:off x="-866769" y="104693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47</a:t>
            </a:fld>
            <a:endParaRPr lang="en-US"/>
          </a:p>
        </p:txBody>
      </p:sp>
      <p:sp>
        <p:nvSpPr>
          <p:cNvPr id="12" name="TextBox 11">
            <a:extLst>
              <a:ext uri="{FF2B5EF4-FFF2-40B4-BE49-F238E27FC236}">
                <a16:creationId xmlns:a16="http://schemas.microsoft.com/office/drawing/2014/main" id="{2DCDAA33-5D8E-6560-561B-A08F05B18E5B}"/>
              </a:ext>
            </a:extLst>
          </p:cNvPr>
          <p:cNvSpPr txBox="1"/>
          <p:nvPr/>
        </p:nvSpPr>
        <p:spPr>
          <a:xfrm>
            <a:off x="580716" y="1443911"/>
            <a:ext cx="2699555" cy="400110"/>
          </a:xfrm>
          <a:prstGeom prst="rect">
            <a:avLst/>
          </a:prstGeom>
          <a:noFill/>
        </p:spPr>
        <p:txBody>
          <a:bodyPr wrap="square">
            <a:spAutoFit/>
          </a:bodyPr>
          <a:lstStyle/>
          <a:p>
            <a:r>
              <a:rPr lang="en-US" sz="2000" b="0" i="0" dirty="0">
                <a:effectLst/>
                <a:latin typeface="+mj-lt"/>
                <a:ea typeface="Roboto" panose="02000000000000000000" pitchFamily="2" charset="0"/>
                <a:cs typeface="Roboto" panose="02000000000000000000" pitchFamily="2" charset="0"/>
              </a:rPr>
              <a:t>❌</a:t>
            </a:r>
            <a:r>
              <a:rPr lang="en-US" sz="2000" b="1" i="0" dirty="0">
                <a:effectLst/>
                <a:latin typeface="+mj-lt"/>
                <a:ea typeface="Roboto" panose="02000000000000000000" pitchFamily="2" charset="0"/>
                <a:cs typeface="Roboto" panose="02000000000000000000" pitchFamily="2" charset="0"/>
              </a:rPr>
              <a:t>Please do not:</a:t>
            </a:r>
            <a:endParaRPr lang="en-US" sz="2000" b="1" dirty="0">
              <a:latin typeface="+mj-lt"/>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23D1F860-85A9-AF95-5C33-380275158E2A}"/>
              </a:ext>
            </a:extLst>
          </p:cNvPr>
          <p:cNvSpPr txBox="1"/>
          <p:nvPr/>
        </p:nvSpPr>
        <p:spPr>
          <a:xfrm>
            <a:off x="659876" y="2088815"/>
            <a:ext cx="8969546" cy="3631763"/>
          </a:xfrm>
          <a:prstGeom prst="rect">
            <a:avLst/>
          </a:prstGeom>
          <a:noFill/>
        </p:spPr>
        <p:txBody>
          <a:bodyPr wrap="square">
            <a:spAutoFit/>
          </a:bodyPr>
          <a:lstStyle/>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Sending redlines in PDF format</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Using the "Lock Tracking" feature in Microsoft Word</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Turning Track Changes off while making changes to the document</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Not providing enough explanatory comments</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Click the “Reject” button to reject our markups – instead use the backspace button</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Showing up to a negotiation call without having reviewed the latest set of redlines</a:t>
            </a:r>
          </a:p>
          <a:p>
            <a:pPr indent="-274320">
              <a:spcAft>
                <a:spcPts val="1000"/>
              </a:spcAft>
              <a:buFont typeface="Arial" panose="020B0604020202020204" pitchFamily="34" charset="0"/>
              <a:buChar char="•"/>
            </a:pPr>
            <a:r>
              <a:rPr lang="en-US" sz="2000" dirty="0">
                <a:ea typeface="Roboto" panose="02000000000000000000" pitchFamily="2" charset="0"/>
                <a:cs typeface="Arial" panose="020B0604020202020204" pitchFamily="34" charset="0"/>
              </a:rPr>
              <a:t>Say “This is industry standard”</a:t>
            </a:r>
          </a:p>
        </p:txBody>
      </p:sp>
      <p:pic>
        <p:nvPicPr>
          <p:cNvPr id="3" name="Picture 2" descr="A black and white logo&#10;&#10;Description automatically generated">
            <a:extLst>
              <a:ext uri="{FF2B5EF4-FFF2-40B4-BE49-F238E27FC236}">
                <a16:creationId xmlns:a16="http://schemas.microsoft.com/office/drawing/2014/main" id="{F93BE670-D07D-0975-6299-6B9C3637AE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4130693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62722"/>
            <a:ext cx="11052928" cy="676373"/>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62722"/>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WHAT EVEN IS INDUSTRY STANDARD?</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4"/>
              <a:stretch>
                <a:fillRect/>
              </a:stretch>
            </p:blipFill>
            <p:spPr>
              <a:xfrm>
                <a:off x="-867129" y="104693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48</a:t>
            </a:fld>
            <a:endParaRPr lang="en-US"/>
          </a:p>
        </p:txBody>
      </p:sp>
      <p:grpSp>
        <p:nvGrpSpPr>
          <p:cNvPr id="8" name="Group 7">
            <a:extLst>
              <a:ext uri="{FF2B5EF4-FFF2-40B4-BE49-F238E27FC236}">
                <a16:creationId xmlns:a16="http://schemas.microsoft.com/office/drawing/2014/main" id="{387B34E0-D3A3-44CE-276D-B06CCC6CEBB4}"/>
              </a:ext>
            </a:extLst>
          </p:cNvPr>
          <p:cNvGrpSpPr/>
          <p:nvPr/>
        </p:nvGrpSpPr>
        <p:grpSpPr>
          <a:xfrm>
            <a:off x="759712" y="1635761"/>
            <a:ext cx="7839659" cy="1993355"/>
            <a:chOff x="1003552" y="1987805"/>
            <a:chExt cx="7839659" cy="1993355"/>
          </a:xfrm>
        </p:grpSpPr>
        <p:sp>
          <p:nvSpPr>
            <p:cNvPr id="10" name="TextBox 9">
              <a:extLst>
                <a:ext uri="{FF2B5EF4-FFF2-40B4-BE49-F238E27FC236}">
                  <a16:creationId xmlns:a16="http://schemas.microsoft.com/office/drawing/2014/main" id="{B7A89B3B-9953-F33C-51B0-82276E06D212}"/>
                </a:ext>
              </a:extLst>
            </p:cNvPr>
            <p:cNvSpPr txBox="1"/>
            <p:nvPr/>
          </p:nvSpPr>
          <p:spPr>
            <a:xfrm>
              <a:off x="1003552" y="1987805"/>
              <a:ext cx="6593870"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Trusted Benchmarking Data</a:t>
              </a:r>
              <a:endParaRPr lang="en-US" sz="2000" dirty="0"/>
            </a:p>
          </p:txBody>
        </p:sp>
        <p:sp>
          <p:nvSpPr>
            <p:cNvPr id="6" name="TextBox 5">
              <a:extLst>
                <a:ext uri="{FF2B5EF4-FFF2-40B4-BE49-F238E27FC236}">
                  <a16:creationId xmlns:a16="http://schemas.microsoft.com/office/drawing/2014/main" id="{6D112708-4FBE-61B3-8028-41C99D24DCD6}"/>
                </a:ext>
              </a:extLst>
            </p:cNvPr>
            <p:cNvSpPr txBox="1"/>
            <p:nvPr/>
          </p:nvSpPr>
          <p:spPr>
            <a:xfrm>
              <a:off x="1003552" y="2798278"/>
              <a:ext cx="7839659"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Previous deals</a:t>
              </a:r>
              <a:endParaRPr lang="en-US" sz="2000" dirty="0"/>
            </a:p>
          </p:txBody>
        </p:sp>
        <p:sp>
          <p:nvSpPr>
            <p:cNvPr id="7" name="TextBox 6">
              <a:extLst>
                <a:ext uri="{FF2B5EF4-FFF2-40B4-BE49-F238E27FC236}">
                  <a16:creationId xmlns:a16="http://schemas.microsoft.com/office/drawing/2014/main" id="{98A9B7B6-CD5B-F68F-EF56-042D4C6F5D47}"/>
                </a:ext>
              </a:extLst>
            </p:cNvPr>
            <p:cNvSpPr txBox="1"/>
            <p:nvPr/>
          </p:nvSpPr>
          <p:spPr>
            <a:xfrm>
              <a:off x="1003552" y="3581050"/>
              <a:ext cx="7839659" cy="400110"/>
            </a:xfrm>
            <a:prstGeom prst="rect">
              <a:avLst/>
            </a:prstGeom>
            <a:noFill/>
          </p:spPr>
          <p:txBody>
            <a:bodyPr wrap="square" rtlCol="0">
              <a:spAutoFit/>
            </a:bodyPr>
            <a:lstStyle/>
            <a:p>
              <a:pPr marL="285750" indent="-285750">
                <a:spcAft>
                  <a:spcPts val="1000"/>
                </a:spcAft>
                <a:buFont typeface="Wingdings" panose="05000000000000000000" pitchFamily="2" charset="2"/>
                <a:buChar char="ü"/>
              </a:pPr>
              <a:r>
                <a:rPr lang="en-US" sz="2000" b="1" dirty="0"/>
                <a:t>Community, colleagues, mentors</a:t>
              </a:r>
              <a:endParaRPr lang="en-US" sz="2000" dirty="0"/>
            </a:p>
          </p:txBody>
        </p:sp>
      </p:grpSp>
      <p:pic>
        <p:nvPicPr>
          <p:cNvPr id="5" name="Picture 4" descr="A black and white logo&#10;&#10;Description automatically generated">
            <a:extLst>
              <a:ext uri="{FF2B5EF4-FFF2-40B4-BE49-F238E27FC236}">
                <a16:creationId xmlns:a16="http://schemas.microsoft.com/office/drawing/2014/main" id="{8BDF95D5-567F-FFB7-1D45-547AD79680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4188539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4"/>
            <a:ext cx="11052928" cy="676373"/>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96944"/>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DELIVER WITH CONFIDENCE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4"/>
              <a:stretch>
                <a:fillRect/>
              </a:stretch>
            </p:blipFill>
            <p:spPr>
              <a:xfrm>
                <a:off x="12707751" y="21258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4"/>
              <a:stretch>
                <a:fillRect/>
              </a:stretch>
            </p:blipFill>
            <p:spPr>
              <a:xfrm>
                <a:off x="-867129" y="104693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49</a:t>
            </a:fld>
            <a:endParaRPr lang="en-US"/>
          </a:p>
        </p:txBody>
      </p:sp>
      <p:sp>
        <p:nvSpPr>
          <p:cNvPr id="8" name="TextBox 7">
            <a:extLst>
              <a:ext uri="{FF2B5EF4-FFF2-40B4-BE49-F238E27FC236}">
                <a16:creationId xmlns:a16="http://schemas.microsoft.com/office/drawing/2014/main" id="{28391B2D-CC45-5371-04F2-CD3B2A659558}"/>
              </a:ext>
            </a:extLst>
          </p:cNvPr>
          <p:cNvSpPr txBox="1"/>
          <p:nvPr/>
        </p:nvSpPr>
        <p:spPr>
          <a:xfrm>
            <a:off x="659876" y="1505923"/>
            <a:ext cx="9297896" cy="2348656"/>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000" dirty="0"/>
              <a:t>Be Yourself </a:t>
            </a:r>
          </a:p>
          <a:p>
            <a:pPr marL="285750" indent="-285750">
              <a:lnSpc>
                <a:spcPct val="150000"/>
              </a:lnSpc>
              <a:buFont typeface="Wingdings" panose="05000000000000000000" pitchFamily="2" charset="2"/>
              <a:buChar char="ü"/>
            </a:pPr>
            <a:r>
              <a:rPr lang="en-US" sz="2000" dirty="0"/>
              <a:t>Turn Your Camera On</a:t>
            </a:r>
          </a:p>
          <a:p>
            <a:pPr marL="285750" indent="-285750">
              <a:lnSpc>
                <a:spcPct val="150000"/>
              </a:lnSpc>
              <a:buFont typeface="Wingdings" panose="05000000000000000000" pitchFamily="2" charset="2"/>
              <a:buChar char="ü"/>
            </a:pPr>
            <a:r>
              <a:rPr lang="en-US" sz="2000" dirty="0"/>
              <a:t>Lead the Discussion</a:t>
            </a:r>
          </a:p>
          <a:p>
            <a:pPr marL="285750" indent="-285750">
              <a:lnSpc>
                <a:spcPct val="150000"/>
              </a:lnSpc>
              <a:buFont typeface="Wingdings" panose="05000000000000000000" pitchFamily="2" charset="2"/>
              <a:buChar char="ü"/>
            </a:pPr>
            <a:r>
              <a:rPr lang="en-US" sz="2000" dirty="0"/>
              <a:t>Ask Good Questions</a:t>
            </a:r>
          </a:p>
          <a:p>
            <a:pPr>
              <a:lnSpc>
                <a:spcPct val="150000"/>
              </a:lnSpc>
            </a:pPr>
            <a:endParaRPr lang="en-US" sz="2000" dirty="0"/>
          </a:p>
        </p:txBody>
      </p:sp>
      <p:pic>
        <p:nvPicPr>
          <p:cNvPr id="5" name="Picture 4" descr="A black and white logo&#10;&#10;Description automatically generated">
            <a:extLst>
              <a:ext uri="{FF2B5EF4-FFF2-40B4-BE49-F238E27FC236}">
                <a16:creationId xmlns:a16="http://schemas.microsoft.com/office/drawing/2014/main" id="{35A040E2-9682-A326-6B7F-92F0A7C64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359278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4"/>
            <a:ext cx="11052928" cy="522863"/>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192502"/>
            <a:ext cx="9640239"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REDLINING SKILLS ARE LARGELY SELF-TAUGHT</a:t>
            </a: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4"/>
              <a:stretch>
                <a:fillRect/>
              </a:stretch>
            </p:blipFill>
            <p:spPr>
              <a:xfrm>
                <a:off x="-867129" y="1046932"/>
                <a:ext cx="18000" cy="18000"/>
              </a:xfrm>
              <a:prstGeom prst="rect">
                <a:avLst/>
              </a:prstGeom>
            </p:spPr>
          </p:pic>
        </mc:Fallback>
      </mc:AlternateContent>
      <p:pic>
        <p:nvPicPr>
          <p:cNvPr id="5" name="Picture 4">
            <a:extLst>
              <a:ext uri="{FF2B5EF4-FFF2-40B4-BE49-F238E27FC236}">
                <a16:creationId xmlns:a16="http://schemas.microsoft.com/office/drawing/2014/main" id="{A09140EE-CA38-79A9-D16F-5B62A156EE84}"/>
              </a:ext>
            </a:extLst>
          </p:cNvPr>
          <p:cNvPicPr>
            <a:picLocks noChangeAspect="1"/>
          </p:cNvPicPr>
          <p:nvPr/>
        </p:nvPicPr>
        <p:blipFill>
          <a:blip r:embed="rId5"/>
          <a:stretch>
            <a:fillRect/>
          </a:stretch>
        </p:blipFill>
        <p:spPr>
          <a:xfrm>
            <a:off x="2510653" y="1365487"/>
            <a:ext cx="7506916" cy="4127025"/>
          </a:xfrm>
          <a:prstGeom prst="rect">
            <a:avLst/>
          </a:prstGeom>
          <a:ln>
            <a:solidFill>
              <a:srgbClr val="22C3C1"/>
            </a:solidFill>
          </a:ln>
        </p:spPr>
      </p:pic>
      <p:sp>
        <p:nvSpPr>
          <p:cNvPr id="6" name="Footer Placeholder 4">
            <a:extLst>
              <a:ext uri="{FF2B5EF4-FFF2-40B4-BE49-F238E27FC236}">
                <a16:creationId xmlns:a16="http://schemas.microsoft.com/office/drawing/2014/main" id="{A116F022-F711-6693-7854-242504AF59C9}"/>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7" name="Slide Number Placeholder 5">
            <a:extLst>
              <a:ext uri="{FF2B5EF4-FFF2-40B4-BE49-F238E27FC236}">
                <a16:creationId xmlns:a16="http://schemas.microsoft.com/office/drawing/2014/main" id="{98818277-51E8-F56E-91C5-4EBC204E17C1}"/>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a:t>
            </a:fld>
            <a:endParaRPr lang="en-US"/>
          </a:p>
        </p:txBody>
      </p:sp>
      <p:pic>
        <p:nvPicPr>
          <p:cNvPr id="3" name="Picture 2" descr="A black and white logo&#10;&#10;Description automatically generated">
            <a:extLst>
              <a:ext uri="{FF2B5EF4-FFF2-40B4-BE49-F238E27FC236}">
                <a16:creationId xmlns:a16="http://schemas.microsoft.com/office/drawing/2014/main" id="{3CF40A6E-AE23-640F-87CE-DD3612E806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8" name="Oval 7">
            <a:extLst>
              <a:ext uri="{FF2B5EF4-FFF2-40B4-BE49-F238E27FC236}">
                <a16:creationId xmlns:a16="http://schemas.microsoft.com/office/drawing/2014/main" id="{79EA4B77-1AEB-5EF4-8F4C-434861284DF2}"/>
              </a:ext>
            </a:extLst>
          </p:cNvPr>
          <p:cNvSpPr/>
          <p:nvPr/>
        </p:nvSpPr>
        <p:spPr>
          <a:xfrm>
            <a:off x="2510653" y="2554015"/>
            <a:ext cx="7789462" cy="538655"/>
          </a:xfrm>
          <a:prstGeom prst="ellipse">
            <a:avLst/>
          </a:prstGeom>
          <a:noFill/>
          <a:ln w="28575">
            <a:solidFill>
              <a:srgbClr val="FF57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5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476ED9-C61C-84EB-09EF-13AB43331DBD}"/>
              </a:ext>
            </a:extLst>
          </p:cNvPr>
          <p:cNvSpPr/>
          <p:nvPr/>
        </p:nvSpPr>
        <p:spPr>
          <a:xfrm>
            <a:off x="659876" y="1759031"/>
            <a:ext cx="11052928" cy="4303632"/>
          </a:xfrm>
          <a:prstGeom prst="rect">
            <a:avLst/>
          </a:prstGeom>
          <a:solidFill>
            <a:schemeClr val="bg1"/>
          </a:solidFill>
          <a:ln w="38100">
            <a:solidFill>
              <a:srgbClr val="22C3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C46BFCC-3D43-97F2-582F-362FF7357A1F}"/>
              </a:ext>
            </a:extLst>
          </p:cNvPr>
          <p:cNvSpPr/>
          <p:nvPr/>
        </p:nvSpPr>
        <p:spPr>
          <a:xfrm>
            <a:off x="659876" y="296944"/>
            <a:ext cx="11052928" cy="758629"/>
          </a:xfrm>
          <a:prstGeom prst="rect">
            <a:avLst/>
          </a:prstGeom>
          <a:solidFill>
            <a:srgbClr val="81D693"/>
          </a:solidFill>
          <a:ln w="38100">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66982" y="349847"/>
            <a:ext cx="10561895" cy="676373"/>
          </a:xfrm>
        </p:spPr>
        <p:txBody>
          <a:bodyPr>
            <a:no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SAYING “I DON’T KNOW” WITH CONFIDENCE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4"/>
              <a:stretch>
                <a:fillRect/>
              </a:stretch>
            </p:blipFill>
            <p:spPr>
              <a:xfrm>
                <a:off x="-867129" y="104693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50</a:t>
            </a:fld>
            <a:endParaRPr lang="en-US"/>
          </a:p>
        </p:txBody>
      </p:sp>
      <p:sp>
        <p:nvSpPr>
          <p:cNvPr id="5" name="Speech Bubble: Rectangle with Corners Rounded 4">
            <a:extLst>
              <a:ext uri="{FF2B5EF4-FFF2-40B4-BE49-F238E27FC236}">
                <a16:creationId xmlns:a16="http://schemas.microsoft.com/office/drawing/2014/main" id="{2013FA8F-4E1A-6049-6879-496D2028C510}"/>
              </a:ext>
            </a:extLst>
          </p:cNvPr>
          <p:cNvSpPr/>
          <p:nvPr/>
        </p:nvSpPr>
        <p:spPr>
          <a:xfrm>
            <a:off x="960208" y="3901027"/>
            <a:ext cx="3546246" cy="1631216"/>
          </a:xfrm>
          <a:prstGeom prst="wedgeRoundRectCallout">
            <a:avLst>
              <a:gd name="adj1" fmla="val -5969"/>
              <a:gd name="adj2" fmla="val 80306"/>
              <a:gd name="adj3" fmla="val 16667"/>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Let me review internally and get back to you on that.</a:t>
            </a:r>
          </a:p>
        </p:txBody>
      </p:sp>
      <p:sp>
        <p:nvSpPr>
          <p:cNvPr id="6" name="Speech Bubble: Oval 5">
            <a:extLst>
              <a:ext uri="{FF2B5EF4-FFF2-40B4-BE49-F238E27FC236}">
                <a16:creationId xmlns:a16="http://schemas.microsoft.com/office/drawing/2014/main" id="{5E0AD3C1-37B3-B1ED-C89F-FD644FA1E353}"/>
              </a:ext>
            </a:extLst>
          </p:cNvPr>
          <p:cNvSpPr/>
          <p:nvPr/>
        </p:nvSpPr>
        <p:spPr>
          <a:xfrm flipH="1">
            <a:off x="7943801" y="3429000"/>
            <a:ext cx="3287990" cy="2297176"/>
          </a:xfrm>
          <a:prstGeom prst="wedgeEllipseCallou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That’s a good question for our data privacy expert.</a:t>
            </a:r>
          </a:p>
        </p:txBody>
      </p:sp>
      <p:sp>
        <p:nvSpPr>
          <p:cNvPr id="9" name="Speech Bubble: Rectangle 8">
            <a:extLst>
              <a:ext uri="{FF2B5EF4-FFF2-40B4-BE49-F238E27FC236}">
                <a16:creationId xmlns:a16="http://schemas.microsoft.com/office/drawing/2014/main" id="{99EC55BC-6969-D2E5-BC49-CC9C7616244A}"/>
              </a:ext>
            </a:extLst>
          </p:cNvPr>
          <p:cNvSpPr/>
          <p:nvPr/>
        </p:nvSpPr>
        <p:spPr>
          <a:xfrm>
            <a:off x="4097224" y="2453002"/>
            <a:ext cx="3771899" cy="1249596"/>
          </a:xfrm>
          <a:prstGeom prst="wedgeRectCallout">
            <a:avLst/>
          </a:prstGeom>
          <a:noFill/>
          <a:ln>
            <a:solidFill>
              <a:srgbClr val="81D6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Can you give me an example of how that would apply here?</a:t>
            </a:r>
          </a:p>
          <a:p>
            <a:pPr algn="ctr"/>
            <a:endParaRPr lang="en-US" dirty="0"/>
          </a:p>
        </p:txBody>
      </p:sp>
      <p:sp>
        <p:nvSpPr>
          <p:cNvPr id="11" name="Speech Bubble: Oval 10">
            <a:extLst>
              <a:ext uri="{FF2B5EF4-FFF2-40B4-BE49-F238E27FC236}">
                <a16:creationId xmlns:a16="http://schemas.microsoft.com/office/drawing/2014/main" id="{4533E1EF-445E-14AB-7E5D-C03A4835FBA1}"/>
              </a:ext>
            </a:extLst>
          </p:cNvPr>
          <p:cNvSpPr/>
          <p:nvPr/>
        </p:nvSpPr>
        <p:spPr>
          <a:xfrm flipH="1">
            <a:off x="1219452" y="1834200"/>
            <a:ext cx="2575199" cy="1669969"/>
          </a:xfrm>
          <a:prstGeom prst="wedgeEllipseCallout">
            <a:avLst>
              <a:gd name="adj1" fmla="val 44194"/>
              <a:gd name="adj2" fmla="val -45063"/>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Would you be more comfortable if we said this instead?</a:t>
            </a:r>
          </a:p>
        </p:txBody>
      </p:sp>
      <p:pic>
        <p:nvPicPr>
          <p:cNvPr id="7" name="Picture 6" descr="A black and white logo&#10;&#10;Description automatically generated">
            <a:extLst>
              <a:ext uri="{FF2B5EF4-FFF2-40B4-BE49-F238E27FC236}">
                <a16:creationId xmlns:a16="http://schemas.microsoft.com/office/drawing/2014/main" id="{601D1235-12F0-F854-00CD-9DD70D424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8" name="Speech Bubble: Oval 7">
            <a:extLst>
              <a:ext uri="{FF2B5EF4-FFF2-40B4-BE49-F238E27FC236}">
                <a16:creationId xmlns:a16="http://schemas.microsoft.com/office/drawing/2014/main" id="{F1B0866B-8018-47D3-BB7C-EAC0FCDE3ECE}"/>
              </a:ext>
            </a:extLst>
          </p:cNvPr>
          <p:cNvSpPr/>
          <p:nvPr/>
        </p:nvSpPr>
        <p:spPr>
          <a:xfrm>
            <a:off x="8300196" y="1618017"/>
            <a:ext cx="2575199" cy="1669969"/>
          </a:xfrm>
          <a:prstGeom prst="wedgeEllipseCallout">
            <a:avLst>
              <a:gd name="adj1" fmla="val 44194"/>
              <a:gd name="adj2" fmla="val -45063"/>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Can you help me understand this point a little better?</a:t>
            </a:r>
          </a:p>
        </p:txBody>
      </p:sp>
    </p:spTree>
    <p:extLst>
      <p:ext uri="{BB962C8B-B14F-4D97-AF65-F5344CB8AC3E}">
        <p14:creationId xmlns:p14="http://schemas.microsoft.com/office/powerpoint/2010/main" val="4224091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96944"/>
            <a:ext cx="11052928" cy="870081"/>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379559"/>
            <a:ext cx="8915402" cy="67637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WAYS TO BUILD CONFIDENCE</a:t>
            </a:r>
          </a:p>
        </p:txBody>
      </p:sp>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E01E56CC-B74D-C0E8-4417-095257E78233}"/>
                  </a:ext>
                </a:extLst>
              </p14:cNvPr>
              <p14:cNvContentPartPr/>
              <p14:nvPr/>
            </p14:nvContentPartPr>
            <p14:xfrm>
              <a:off x="12716751" y="2134852"/>
              <a:ext cx="360" cy="360"/>
            </p14:xfrm>
          </p:contentPart>
        </mc:Choice>
        <mc:Fallback xmlns="">
          <p:pic>
            <p:nvPicPr>
              <p:cNvPr id="19" name="Ink 18">
                <a:extLst>
                  <a:ext uri="{FF2B5EF4-FFF2-40B4-BE49-F238E27FC236}">
                    <a16:creationId xmlns:a16="http://schemas.microsoft.com/office/drawing/2014/main" id="{E01E56CC-B74D-C0E8-4417-095257E78233}"/>
                  </a:ext>
                </a:extLst>
              </p:cNvPr>
              <p:cNvPicPr/>
              <p:nvPr/>
            </p:nvPicPr>
            <p:blipFill>
              <a:blip r:embed="rId3"/>
              <a:stretch>
                <a:fillRect/>
              </a:stretch>
            </p:blipFill>
            <p:spPr>
              <a:xfrm>
                <a:off x="12707751" y="212585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BCDC76B4-A4DC-F3BA-D9A5-636AEFD45091}"/>
                  </a:ext>
                </a:extLst>
              </p14:cNvPr>
              <p14:cNvContentPartPr/>
              <p14:nvPr/>
            </p14:nvContentPartPr>
            <p14:xfrm>
              <a:off x="-858129" y="1055932"/>
              <a:ext cx="360" cy="360"/>
            </p14:xfrm>
          </p:contentPart>
        </mc:Choice>
        <mc:Fallback xmlns="">
          <p:pic>
            <p:nvPicPr>
              <p:cNvPr id="21" name="Ink 20">
                <a:extLst>
                  <a:ext uri="{FF2B5EF4-FFF2-40B4-BE49-F238E27FC236}">
                    <a16:creationId xmlns:a16="http://schemas.microsoft.com/office/drawing/2014/main" id="{BCDC76B4-A4DC-F3BA-D9A5-636AEFD45091}"/>
                  </a:ext>
                </a:extLst>
              </p:cNvPr>
              <p:cNvPicPr/>
              <p:nvPr/>
            </p:nvPicPr>
            <p:blipFill>
              <a:blip r:embed="rId3"/>
              <a:stretch>
                <a:fillRect/>
              </a:stretch>
            </p:blipFill>
            <p:spPr>
              <a:xfrm>
                <a:off x="-867129" y="1046932"/>
                <a:ext cx="18000" cy="18000"/>
              </a:xfrm>
              <a:prstGeom prst="rect">
                <a:avLst/>
              </a:prstGeom>
            </p:spPr>
          </p:pic>
        </mc:Fallback>
      </mc:AlternateContent>
      <p:sp>
        <p:nvSpPr>
          <p:cNvPr id="27" name="Footer Placeholder 4">
            <a:extLst>
              <a:ext uri="{FF2B5EF4-FFF2-40B4-BE49-F238E27FC236}">
                <a16:creationId xmlns:a16="http://schemas.microsoft.com/office/drawing/2014/main" id="{49B49D4D-4983-E7E8-4093-7B8E772B2E0D}"/>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1D8AEA88-9EBE-794D-166E-94D355D8F010}"/>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51</a:t>
            </a:fld>
            <a:endParaRPr lang="en-US"/>
          </a:p>
        </p:txBody>
      </p:sp>
      <p:sp>
        <p:nvSpPr>
          <p:cNvPr id="3" name="TextBox 2">
            <a:extLst>
              <a:ext uri="{FF2B5EF4-FFF2-40B4-BE49-F238E27FC236}">
                <a16:creationId xmlns:a16="http://schemas.microsoft.com/office/drawing/2014/main" id="{D2055F71-757C-4A57-BF0A-532F7417C28B}"/>
              </a:ext>
            </a:extLst>
          </p:cNvPr>
          <p:cNvSpPr txBox="1"/>
          <p:nvPr/>
        </p:nvSpPr>
        <p:spPr>
          <a:xfrm>
            <a:off x="659876" y="1591728"/>
            <a:ext cx="9297896" cy="3733651"/>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2000" dirty="0"/>
              <a:t>Take Risks</a:t>
            </a:r>
          </a:p>
          <a:p>
            <a:pPr marL="285750" indent="-285750">
              <a:lnSpc>
                <a:spcPct val="150000"/>
              </a:lnSpc>
              <a:buFont typeface="Wingdings" panose="05000000000000000000" pitchFamily="2" charset="2"/>
              <a:buChar char="ü"/>
            </a:pPr>
            <a:r>
              <a:rPr lang="en-US" sz="2000" dirty="0"/>
              <a:t>Observe / Shadow</a:t>
            </a:r>
          </a:p>
          <a:p>
            <a:pPr marL="285750" indent="-285750">
              <a:lnSpc>
                <a:spcPct val="150000"/>
              </a:lnSpc>
              <a:buFont typeface="Wingdings" panose="05000000000000000000" pitchFamily="2" charset="2"/>
              <a:buChar char="ü"/>
            </a:pPr>
            <a:r>
              <a:rPr lang="en-US" sz="2000" dirty="0"/>
              <a:t>Request Feedback</a:t>
            </a:r>
          </a:p>
          <a:p>
            <a:pPr marL="285750" indent="-285750">
              <a:lnSpc>
                <a:spcPct val="150000"/>
              </a:lnSpc>
              <a:buFont typeface="Wingdings" panose="05000000000000000000" pitchFamily="2" charset="2"/>
              <a:buChar char="ü"/>
            </a:pPr>
            <a:r>
              <a:rPr lang="en-US" sz="2000" dirty="0"/>
              <a:t>Try New Things</a:t>
            </a:r>
          </a:p>
          <a:p>
            <a:pPr marL="285750" indent="-285750">
              <a:lnSpc>
                <a:spcPct val="150000"/>
              </a:lnSpc>
              <a:buFont typeface="Wingdings" panose="05000000000000000000" pitchFamily="2" charset="2"/>
              <a:buChar char="ü"/>
            </a:pPr>
            <a:r>
              <a:rPr lang="en-US" sz="2000" dirty="0"/>
              <a:t>Prepare Detailed Redlines</a:t>
            </a:r>
          </a:p>
          <a:p>
            <a:pPr marL="285750" indent="-285750">
              <a:lnSpc>
                <a:spcPct val="150000"/>
              </a:lnSpc>
              <a:buFont typeface="Wingdings" panose="05000000000000000000" pitchFamily="2" charset="2"/>
              <a:buChar char="ü"/>
            </a:pPr>
            <a:r>
              <a:rPr lang="en-US" sz="2000" dirty="0"/>
              <a:t>Invest in mastering redlining, negotiation, and plain language drafting skills</a:t>
            </a:r>
          </a:p>
          <a:p>
            <a:pPr marL="285750" indent="-285750">
              <a:lnSpc>
                <a:spcPct val="150000"/>
              </a:lnSpc>
              <a:buFont typeface="Wingdings" panose="05000000000000000000" pitchFamily="2" charset="2"/>
              <a:buChar char="ü"/>
            </a:pPr>
            <a:endParaRPr lang="en-US" sz="2000" dirty="0"/>
          </a:p>
          <a:p>
            <a:pPr>
              <a:lnSpc>
                <a:spcPct val="150000"/>
              </a:lnSpc>
            </a:pPr>
            <a:endParaRPr lang="en-US" sz="2000" dirty="0"/>
          </a:p>
        </p:txBody>
      </p:sp>
      <p:pic>
        <p:nvPicPr>
          <p:cNvPr id="6" name="Picture 5" descr="A black and white logo&#10;&#10;Description automatically generated">
            <a:extLst>
              <a:ext uri="{FF2B5EF4-FFF2-40B4-BE49-F238E27FC236}">
                <a16:creationId xmlns:a16="http://schemas.microsoft.com/office/drawing/2014/main" id="{B067F6A1-1B85-8D0F-C695-30B47379B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2850630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14043" y="1635456"/>
            <a:ext cx="7947212" cy="3959352"/>
          </a:xfrm>
        </p:spPr>
        <p:txBody>
          <a:bodyPr>
            <a:noAutofit/>
          </a:bodyPr>
          <a:lstStyle/>
          <a:p>
            <a:pPr marL="0" indent="0" algn="ctr">
              <a:buNone/>
            </a:pP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Working </a:t>
            </a:r>
            <a:r>
              <a:rPr lang="en-US" sz="6000" b="1" dirty="0">
                <a:latin typeface="Roboto" panose="02000000000000000000" pitchFamily="2" charset="0"/>
                <a:ea typeface="Roboto" panose="02000000000000000000" pitchFamily="2" charset="0"/>
                <a:cs typeface="Roboto" panose="02000000000000000000" pitchFamily="2" charset="0"/>
              </a:rPr>
              <a:t>with counterparties who do not follow redlining etiquette.</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52</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751262"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9</a:t>
            </a:r>
          </a:p>
        </p:txBody>
      </p:sp>
      <p:pic>
        <p:nvPicPr>
          <p:cNvPr id="5" name="Picture 4" descr="A black and white logo&#10;&#10;Description automatically generated">
            <a:extLst>
              <a:ext uri="{FF2B5EF4-FFF2-40B4-BE49-F238E27FC236}">
                <a16:creationId xmlns:a16="http://schemas.microsoft.com/office/drawing/2014/main" id="{F39556F0-67A4-60CE-B556-90A853E87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2106373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C823B9-CA18-0E91-4BA4-BF541071ABD2}"/>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C915677-912C-D17C-E6FD-CBCEDBF76A63}"/>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WHEN COUNTERPARTY SENDS UNEDITABLE TEMPLATE</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Footer Placeholder 4">
            <a:extLst>
              <a:ext uri="{FF2B5EF4-FFF2-40B4-BE49-F238E27FC236}">
                <a16:creationId xmlns:a16="http://schemas.microsoft.com/office/drawing/2014/main" id="{53B599FE-15E7-FFA0-EC3A-779494C0A6AC}"/>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72847D56-9ACB-A0F6-8116-DE6933676B4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53</a:t>
            </a:fld>
            <a:endParaRPr lang="en-US"/>
          </a:p>
        </p:txBody>
      </p:sp>
      <p:pic>
        <p:nvPicPr>
          <p:cNvPr id="29" name="Picture 28" descr="A black and white logo&#10;&#10;Description automatically generated">
            <a:extLst>
              <a:ext uri="{FF2B5EF4-FFF2-40B4-BE49-F238E27FC236}">
                <a16:creationId xmlns:a16="http://schemas.microsoft.com/office/drawing/2014/main" id="{DD6B370B-6BBF-A2A2-434A-40FE0FD68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2" name="TextBox 1">
            <a:extLst>
              <a:ext uri="{FF2B5EF4-FFF2-40B4-BE49-F238E27FC236}">
                <a16:creationId xmlns:a16="http://schemas.microsoft.com/office/drawing/2014/main" id="{F6C94F2E-9BB2-FA73-C688-C06D9F54C9E8}"/>
              </a:ext>
            </a:extLst>
          </p:cNvPr>
          <p:cNvSpPr txBox="1"/>
          <p:nvPr/>
        </p:nvSpPr>
        <p:spPr>
          <a:xfrm>
            <a:off x="659876" y="1362323"/>
            <a:ext cx="9297896" cy="3271986"/>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2000" b="1" dirty="0"/>
              <a:t>PDF</a:t>
            </a:r>
            <a:r>
              <a:rPr lang="en-US" sz="2000" dirty="0"/>
              <a:t> – Convert it to Word yourself or ask for an editable version </a:t>
            </a:r>
          </a:p>
          <a:p>
            <a:pPr marL="342900" indent="-342900">
              <a:lnSpc>
                <a:spcPct val="150000"/>
              </a:lnSpc>
              <a:buFont typeface="Wingdings" panose="05000000000000000000" pitchFamily="2" charset="2"/>
              <a:buChar char="Ø"/>
            </a:pPr>
            <a:r>
              <a:rPr lang="en-US" sz="2000" b="1" dirty="0"/>
              <a:t>Word with Lock Tracking </a:t>
            </a:r>
            <a:r>
              <a:rPr lang="en-US" sz="2000" dirty="0"/>
              <a:t>– Remove the Lock Tracking feature yourself or request a version without it</a:t>
            </a:r>
          </a:p>
          <a:p>
            <a:pPr marL="342900" indent="-342900">
              <a:lnSpc>
                <a:spcPct val="150000"/>
              </a:lnSpc>
              <a:buFont typeface="Wingdings" panose="05000000000000000000" pitchFamily="2" charset="2"/>
              <a:buChar char="Ø"/>
            </a:pPr>
            <a:r>
              <a:rPr lang="en-US" sz="2000" b="1" dirty="0"/>
              <a:t>Click-Thru</a:t>
            </a:r>
            <a:r>
              <a:rPr lang="en-US" sz="2000" dirty="0"/>
              <a:t> – Request an editable version, copy/paste into Word, draft an Amendment with proposed changes, or see if there’s an ordering document you can add customized terms to</a:t>
            </a:r>
          </a:p>
          <a:p>
            <a:pPr marL="342900" indent="-342900">
              <a:lnSpc>
                <a:spcPct val="150000"/>
              </a:lnSpc>
              <a:buFont typeface="Wingdings" panose="05000000000000000000" pitchFamily="2" charset="2"/>
              <a:buChar char="Ø"/>
            </a:pPr>
            <a:endParaRPr lang="en-US" sz="2000" dirty="0"/>
          </a:p>
        </p:txBody>
      </p:sp>
    </p:spTree>
    <p:extLst>
      <p:ext uri="{BB962C8B-B14F-4D97-AF65-F5344CB8AC3E}">
        <p14:creationId xmlns:p14="http://schemas.microsoft.com/office/powerpoint/2010/main" val="1394161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1FCB55F-832D-4D00-ACD6-A3EA4CA26027}"/>
              </a:ext>
            </a:extLst>
          </p:cNvPr>
          <p:cNvGrpSpPr/>
          <p:nvPr/>
        </p:nvGrpSpPr>
        <p:grpSpPr>
          <a:xfrm>
            <a:off x="659876" y="2059244"/>
            <a:ext cx="10205235" cy="937327"/>
            <a:chOff x="1295400" y="2081130"/>
            <a:chExt cx="10205235" cy="937327"/>
          </a:xfrm>
        </p:grpSpPr>
        <p:sp>
          <p:nvSpPr>
            <p:cNvPr id="3" name="TextBox 2">
              <a:extLst>
                <a:ext uri="{FF2B5EF4-FFF2-40B4-BE49-F238E27FC236}">
                  <a16:creationId xmlns:a16="http://schemas.microsoft.com/office/drawing/2014/main" id="{3A400B43-8DFE-40E9-A2EE-359D606B178C}"/>
                </a:ext>
              </a:extLst>
            </p:cNvPr>
            <p:cNvSpPr txBox="1"/>
            <p:nvPr/>
          </p:nvSpPr>
          <p:spPr>
            <a:xfrm>
              <a:off x="1295400" y="2081130"/>
              <a:ext cx="2743200"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Request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E61C7FFE-664E-4DB8-8C2E-96C57EFB66D5}"/>
                </a:ext>
              </a:extLst>
            </p:cNvPr>
            <p:cNvSpPr txBox="1"/>
            <p:nvPr/>
          </p:nvSpPr>
          <p:spPr>
            <a:xfrm>
              <a:off x="4038600" y="2081130"/>
              <a:ext cx="74620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a:ea typeface="Calibri" panose="020F0502020204030204" pitchFamily="34" charset="0"/>
                  <a:cs typeface="Times New Roman" panose="02020603050405020304" pitchFamily="18" charset="0"/>
                </a:rPr>
                <a:t>"Thank you for providing your proposed redlines. To help us better understand your position, would you please add explanatory comments? Afterward, we can schedule a call to chat about the open items. Appreciate it!“</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8E136043-087D-4C5E-93A0-BF0E6EFCEEE4}"/>
                </a:ext>
              </a:extLst>
            </p:cNvPr>
            <p:cNvCxnSpPr/>
            <p:nvPr/>
          </p:nvCxnSpPr>
          <p:spPr>
            <a:xfrm>
              <a:off x="1371601" y="3018457"/>
              <a:ext cx="9952073" cy="0"/>
            </a:xfrm>
            <a:prstGeom prst="line">
              <a:avLst/>
            </a:prstGeom>
            <a:ln>
              <a:solidFill>
                <a:srgbClr val="22C3C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AFE1783-EE79-496D-95D5-DEF521DEDF71}"/>
              </a:ext>
            </a:extLst>
          </p:cNvPr>
          <p:cNvGrpSpPr/>
          <p:nvPr/>
        </p:nvGrpSpPr>
        <p:grpSpPr>
          <a:xfrm>
            <a:off x="659876" y="3130138"/>
            <a:ext cx="10205234" cy="1454225"/>
            <a:chOff x="1295400" y="3152024"/>
            <a:chExt cx="10205234" cy="1454225"/>
          </a:xfrm>
        </p:grpSpPr>
        <p:sp>
          <p:nvSpPr>
            <p:cNvPr id="12" name="TextBox 11">
              <a:extLst>
                <a:ext uri="{FF2B5EF4-FFF2-40B4-BE49-F238E27FC236}">
                  <a16:creationId xmlns:a16="http://schemas.microsoft.com/office/drawing/2014/main" id="{DF2B6BAA-6E14-4CED-B9E8-4BC0BB7F556A}"/>
                </a:ext>
              </a:extLst>
            </p:cNvPr>
            <p:cNvSpPr txBox="1"/>
            <p:nvPr/>
          </p:nvSpPr>
          <p:spPr>
            <a:xfrm>
              <a:off x="4038600" y="3169859"/>
              <a:ext cx="74620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“Thank you for providing your proposed redlines. I had a couple questions around the changes made to the indemnification and limitation of liability clauses. Let’s schedule some time to chat tomorrow. If possible, please send over an updated version explaining why you made these changes within the comments so that I can review and prepare prior to our call. Appreciate it!”</a:t>
              </a:r>
            </a:p>
          </p:txBody>
        </p:sp>
        <p:cxnSp>
          <p:nvCxnSpPr>
            <p:cNvPr id="16" name="Straight Connector 15">
              <a:extLst>
                <a:ext uri="{FF2B5EF4-FFF2-40B4-BE49-F238E27FC236}">
                  <a16:creationId xmlns:a16="http://schemas.microsoft.com/office/drawing/2014/main" id="{D05502C0-8BC6-4905-888A-D5E8BAD72BBB}"/>
                </a:ext>
              </a:extLst>
            </p:cNvPr>
            <p:cNvCxnSpPr/>
            <p:nvPr/>
          </p:nvCxnSpPr>
          <p:spPr>
            <a:xfrm>
              <a:off x="1295400" y="4606249"/>
              <a:ext cx="9952073" cy="0"/>
            </a:xfrm>
            <a:prstGeom prst="line">
              <a:avLst/>
            </a:prstGeom>
            <a:ln>
              <a:solidFill>
                <a:srgbClr val="22C3C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6059C-C7B6-4E70-B848-BBC258BB9F67}"/>
                </a:ext>
              </a:extLst>
            </p:cNvPr>
            <p:cNvSpPr txBox="1"/>
            <p:nvPr/>
          </p:nvSpPr>
          <p:spPr>
            <a:xfrm>
              <a:off x="1371601" y="3152024"/>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2.  Schedule a call</a:t>
              </a:r>
            </a:p>
          </p:txBody>
        </p:sp>
      </p:grpSp>
      <p:grpSp>
        <p:nvGrpSpPr>
          <p:cNvPr id="19" name="Group 18">
            <a:extLst>
              <a:ext uri="{FF2B5EF4-FFF2-40B4-BE49-F238E27FC236}">
                <a16:creationId xmlns:a16="http://schemas.microsoft.com/office/drawing/2014/main" id="{60C6F78E-C368-4DBC-9BE0-22FFC0FDA3B1}"/>
              </a:ext>
            </a:extLst>
          </p:cNvPr>
          <p:cNvGrpSpPr/>
          <p:nvPr/>
        </p:nvGrpSpPr>
        <p:grpSpPr>
          <a:xfrm>
            <a:off x="659876" y="4761902"/>
            <a:ext cx="10205234" cy="1077218"/>
            <a:chOff x="1295400" y="4783788"/>
            <a:chExt cx="10205234" cy="1077218"/>
          </a:xfrm>
        </p:grpSpPr>
        <p:sp>
          <p:nvSpPr>
            <p:cNvPr id="13" name="TextBox 12">
              <a:extLst>
                <a:ext uri="{FF2B5EF4-FFF2-40B4-BE49-F238E27FC236}">
                  <a16:creationId xmlns:a16="http://schemas.microsoft.com/office/drawing/2014/main" id="{A0154364-4619-4AD2-B730-7EF4FE924A17}"/>
                </a:ext>
              </a:extLst>
            </p:cNvPr>
            <p:cNvSpPr txBox="1"/>
            <p:nvPr/>
          </p:nvSpPr>
          <p:spPr>
            <a:xfrm>
              <a:off x="4038600" y="4783788"/>
              <a:ext cx="746203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a:ea typeface="Times New Roman" panose="02020603050405020304" pitchFamily="18" charset="0"/>
                  <a:cs typeface="Times New Roman" panose="02020603050405020304" pitchFamily="18" charset="0"/>
                </a:rPr>
                <a:t>“Please find an updated version attached with our feedback. I attempted to draw assumptions as to why certain requests were made but please use explanatory comments for the next draft. It will really help speed things along. Thanks!” </a:t>
              </a:r>
              <a:endParaRPr kumimoji="0" lang="en-US" sz="16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0" name="TextBox 19">
              <a:extLst>
                <a:ext uri="{FF2B5EF4-FFF2-40B4-BE49-F238E27FC236}">
                  <a16:creationId xmlns:a16="http://schemas.microsoft.com/office/drawing/2014/main" id="{DE1C9166-A03D-4822-90A1-E2461E373F8A}"/>
                </a:ext>
              </a:extLst>
            </p:cNvPr>
            <p:cNvSpPr txBox="1"/>
            <p:nvPr/>
          </p:nvSpPr>
          <p:spPr>
            <a:xfrm>
              <a:off x="1295400" y="4784464"/>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3.  </a:t>
              </a:r>
              <a:r>
                <a:rPr kumimoji="0" lang="en-US" sz="1800" b="1" i="0" u="none" strike="noStrike" kern="1200" cap="none" spc="0" normalizeH="0" baseline="0" noProof="0" dirty="0">
                  <a:ln>
                    <a:noFill/>
                  </a:ln>
                  <a:solidFill>
                    <a:srgbClr val="000000"/>
                  </a:solidFill>
                  <a:effectLst/>
                  <a:uLnTx/>
                  <a:uFillTx/>
                  <a:latin typeface="Avenir Next LT Pro"/>
                  <a:ea typeface="Times New Roman" panose="02020603050405020304" pitchFamily="18" charset="0"/>
                  <a:cs typeface="Times New Roman" panose="02020603050405020304" pitchFamily="18" charset="0"/>
                </a:rPr>
                <a:t>Review as-is</a:t>
              </a:r>
              <a:endParaRPr kumimoji="0" lang="en-US" sz="1800" b="1" i="0" u="none" strike="noStrike" kern="1200" cap="none" spc="0" normalizeH="0" baseline="0" noProof="0" dirty="0">
                <a:ln>
                  <a:noFill/>
                </a:ln>
                <a:solidFill>
                  <a:prstClr val="black"/>
                </a:solidFill>
                <a:effectLst/>
                <a:uLnTx/>
                <a:uFillTx/>
                <a:latin typeface="Avenir Next LT Pro"/>
                <a:ea typeface="+mn-ea"/>
                <a:cs typeface="+mn-cs"/>
              </a:endParaRPr>
            </a:p>
          </p:txBody>
        </p:sp>
      </p:grpSp>
      <p:sp>
        <p:nvSpPr>
          <p:cNvPr id="5" name="Rectangle 4">
            <a:extLst>
              <a:ext uri="{FF2B5EF4-FFF2-40B4-BE49-F238E27FC236}">
                <a16:creationId xmlns:a16="http://schemas.microsoft.com/office/drawing/2014/main" id="{58C823B9-CA18-0E91-4BA4-BF541071ABD2}"/>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C915677-912C-D17C-E6FD-CBCEDBF76A63}"/>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WHEN A COUNTERPARTY DOESN’T USE COMMENTS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E48B4F1-9F40-38F9-8656-D220C0D6B59D}"/>
              </a:ext>
            </a:extLst>
          </p:cNvPr>
          <p:cNvSpPr txBox="1"/>
          <p:nvPr/>
        </p:nvSpPr>
        <p:spPr>
          <a:xfrm>
            <a:off x="659876" y="1209674"/>
            <a:ext cx="10205234" cy="400110"/>
          </a:xfrm>
          <a:prstGeom prst="rect">
            <a:avLst/>
          </a:prstGeom>
          <a:noFill/>
        </p:spPr>
        <p:txBody>
          <a:bodyPr wrap="square" rtlCol="0">
            <a:spAutoFit/>
          </a:bodyPr>
          <a:lstStyle/>
          <a:p>
            <a:r>
              <a:rPr lang="en-US" sz="2000" b="1" dirty="0"/>
              <a:t>Address where appropriate. Most of us learn through observation.</a:t>
            </a:r>
          </a:p>
        </p:txBody>
      </p:sp>
      <p:sp>
        <p:nvSpPr>
          <p:cNvPr id="27" name="Footer Placeholder 4">
            <a:extLst>
              <a:ext uri="{FF2B5EF4-FFF2-40B4-BE49-F238E27FC236}">
                <a16:creationId xmlns:a16="http://schemas.microsoft.com/office/drawing/2014/main" id="{53B599FE-15E7-FFA0-EC3A-779494C0A6AC}"/>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28" name="Slide Number Placeholder 5">
            <a:extLst>
              <a:ext uri="{FF2B5EF4-FFF2-40B4-BE49-F238E27FC236}">
                <a16:creationId xmlns:a16="http://schemas.microsoft.com/office/drawing/2014/main" id="{72847D56-9ACB-A0F6-8116-DE6933676B45}"/>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54</a:t>
            </a:fld>
            <a:endParaRPr lang="en-US"/>
          </a:p>
        </p:txBody>
      </p:sp>
      <p:pic>
        <p:nvPicPr>
          <p:cNvPr id="29" name="Picture 28" descr="A black and white logo&#10;&#10;Description automatically generated">
            <a:extLst>
              <a:ext uri="{FF2B5EF4-FFF2-40B4-BE49-F238E27FC236}">
                <a16:creationId xmlns:a16="http://schemas.microsoft.com/office/drawing/2014/main" id="{DD6B370B-6BBF-A2A2-434A-40FE0FD68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76337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7A12286-F37B-566E-D9FD-39BB06F6B32C}"/>
              </a:ext>
            </a:extLst>
          </p:cNvPr>
          <p:cNvGraphicFramePr/>
          <p:nvPr>
            <p:extLst>
              <p:ext uri="{D42A27DB-BD31-4B8C-83A1-F6EECF244321}">
                <p14:modId xmlns:p14="http://schemas.microsoft.com/office/powerpoint/2010/main" val="1962726845"/>
              </p:ext>
            </p:extLst>
          </p:nvPr>
        </p:nvGraphicFramePr>
        <p:xfrm>
          <a:off x="545053" y="1143756"/>
          <a:ext cx="10689772" cy="552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E458032-0E76-1094-0FBF-647AAFDD150F}"/>
              </a:ext>
            </a:extLst>
          </p:cNvPr>
          <p:cNvSpPr/>
          <p:nvPr/>
        </p:nvSpPr>
        <p:spPr>
          <a:xfrm>
            <a:off x="659876" y="296945"/>
            <a:ext cx="11052928" cy="607296"/>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136080-0B1C-6921-A96E-8B2160C44C92}"/>
              </a:ext>
            </a:extLst>
          </p:cNvPr>
          <p:cNvSpPr txBox="1">
            <a:spLocks/>
          </p:cNvSpPr>
          <p:nvPr/>
        </p:nvSpPr>
        <p:spPr>
          <a:xfrm>
            <a:off x="659876" y="416702"/>
            <a:ext cx="9448800" cy="607296"/>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latin typeface="Open Sans" panose="020B0606030504020204" pitchFamily="34" charset="0"/>
                <a:ea typeface="Open Sans" panose="020B0606030504020204" pitchFamily="34" charset="0"/>
                <a:cs typeface="Open Sans" panose="020B0606030504020204" pitchFamily="34" charset="0"/>
              </a:rPr>
              <a:t>WHEN A COUNTERPARTY SENDS HIDDEN REDLINES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4">
            <a:extLst>
              <a:ext uri="{FF2B5EF4-FFF2-40B4-BE49-F238E27FC236}">
                <a16:creationId xmlns:a16="http://schemas.microsoft.com/office/drawing/2014/main" id="{B4E3BF34-8550-F994-0EF7-3257157322E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3" name="Picture 12" descr="A black and white logo&#10;&#10;Description automatically generated">
            <a:extLst>
              <a:ext uri="{FF2B5EF4-FFF2-40B4-BE49-F238E27FC236}">
                <a16:creationId xmlns:a16="http://schemas.microsoft.com/office/drawing/2014/main" id="{E45A02E8-166B-180F-F5EF-83CAC6DFD6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4" name="Slide Number Placeholder 5">
            <a:extLst>
              <a:ext uri="{FF2B5EF4-FFF2-40B4-BE49-F238E27FC236}">
                <a16:creationId xmlns:a16="http://schemas.microsoft.com/office/drawing/2014/main" id="{5A2BCC66-3EDF-C244-FC28-4796D214ABF2}"/>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55</a:t>
            </a:fld>
            <a:endParaRPr lang="en-US"/>
          </a:p>
        </p:txBody>
      </p:sp>
    </p:spTree>
    <p:extLst>
      <p:ext uri="{BB962C8B-B14F-4D97-AF65-F5344CB8AC3E}">
        <p14:creationId xmlns:p14="http://schemas.microsoft.com/office/powerpoint/2010/main" val="695536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14043" y="1764426"/>
            <a:ext cx="7947212" cy="3959352"/>
          </a:xfrm>
        </p:spPr>
        <p:txBody>
          <a:bodyPr>
            <a:normAutofit/>
          </a:bodyPr>
          <a:lstStyle/>
          <a:p>
            <a:pPr marL="0" indent="0" algn="ctr">
              <a:buNone/>
            </a:pPr>
            <a:r>
              <a:rPr lang="en-US" sz="5400" b="1" dirty="0">
                <a:latin typeface="Roboto" panose="02000000000000000000" pitchFamily="2" charset="0"/>
                <a:ea typeface="Roboto" panose="02000000000000000000" pitchFamily="2" charset="0"/>
                <a:cs typeface="Roboto" panose="02000000000000000000" pitchFamily="2" charset="0"/>
              </a:rPr>
              <a:t>Collect and analyze </a:t>
            </a:r>
            <a:r>
              <a:rPr lang="en-US" sz="5400" b="1" dirty="0">
                <a:highlight>
                  <a:srgbClr val="22C3C1"/>
                </a:highlight>
                <a:latin typeface="Roboto" panose="02000000000000000000" pitchFamily="2" charset="0"/>
                <a:ea typeface="Roboto" panose="02000000000000000000" pitchFamily="2" charset="0"/>
                <a:cs typeface="Roboto" panose="02000000000000000000" pitchFamily="2" charset="0"/>
              </a:rPr>
              <a:t>contract data </a:t>
            </a:r>
            <a:r>
              <a:rPr lang="en-US" sz="5400" b="1" dirty="0">
                <a:latin typeface="Roboto" panose="02000000000000000000" pitchFamily="2" charset="0"/>
                <a:ea typeface="Roboto" panose="02000000000000000000" pitchFamily="2" charset="0"/>
                <a:cs typeface="Roboto" panose="02000000000000000000" pitchFamily="2" charset="0"/>
              </a:rPr>
              <a:t>after execution.</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56</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751262"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10</a:t>
            </a:r>
          </a:p>
        </p:txBody>
      </p:sp>
      <p:pic>
        <p:nvPicPr>
          <p:cNvPr id="5" name="Picture 4" descr="A black and white logo&#10;&#10;Description automatically generated">
            <a:extLst>
              <a:ext uri="{FF2B5EF4-FFF2-40B4-BE49-F238E27FC236}">
                <a16:creationId xmlns:a16="http://schemas.microsoft.com/office/drawing/2014/main" id="{F39556F0-67A4-60CE-B556-90A853E87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3774990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4E9EC0-1084-3646-6B27-63CF848FDCD2}"/>
              </a:ext>
            </a:extLst>
          </p:cNvPr>
          <p:cNvSpPr>
            <a:spLocks noGrp="1"/>
          </p:cNvSpPr>
          <p:nvPr>
            <p:ph idx="1"/>
          </p:nvPr>
        </p:nvSpPr>
        <p:spPr>
          <a:xfrm>
            <a:off x="659876" y="1600200"/>
            <a:ext cx="8915402" cy="4137259"/>
          </a:xfrm>
        </p:spPr>
        <p:txBody>
          <a:bodyPr vert="horz" lIns="91440" tIns="45720" rIns="91440" bIns="45720" rtlCol="0" anchor="t">
            <a:normAutofit/>
          </a:bodyPr>
          <a:lstStyle/>
          <a:p>
            <a:r>
              <a:rPr lang="en-US" dirty="0"/>
              <a:t>Understand the velocity (rate to close and where contracts stalled)</a:t>
            </a:r>
          </a:p>
          <a:p>
            <a:r>
              <a:rPr lang="en-US" dirty="0"/>
              <a:t>Understand which terms are causing the most friction </a:t>
            </a:r>
          </a:p>
          <a:p>
            <a:r>
              <a:rPr lang="en-US" dirty="0"/>
              <a:t>Understand closure rate</a:t>
            </a:r>
          </a:p>
          <a:p>
            <a:r>
              <a:rPr lang="en-US" dirty="0"/>
              <a:t>Understand correlations: does duration of contract lifecycle indicate rate of execution?</a:t>
            </a:r>
          </a:p>
          <a:p>
            <a:r>
              <a:rPr lang="en-US" dirty="0"/>
              <a:t>Use this data to suggest different redlining approaches, different risk tolerances, different training, different partnership with sales team. </a:t>
            </a:r>
          </a:p>
          <a:p>
            <a:r>
              <a:rPr lang="en-US" dirty="0"/>
              <a:t>Use data to have conversations with sales teams, leadership teams, and cross-functional groups to be one the same team to execute agreements and modify process.</a:t>
            </a:r>
          </a:p>
          <a:p>
            <a:endParaRPr lang="en-US" dirty="0"/>
          </a:p>
        </p:txBody>
      </p:sp>
      <p:sp>
        <p:nvSpPr>
          <p:cNvPr id="4" name="Rectangle 3">
            <a:extLst>
              <a:ext uri="{FF2B5EF4-FFF2-40B4-BE49-F238E27FC236}">
                <a16:creationId xmlns:a16="http://schemas.microsoft.com/office/drawing/2014/main" id="{65C9429C-1544-35A0-E999-9FC88E25D6C8}"/>
              </a:ext>
            </a:extLst>
          </p:cNvPr>
          <p:cNvSpPr/>
          <p:nvPr/>
        </p:nvSpPr>
        <p:spPr>
          <a:xfrm>
            <a:off x="659876" y="296944"/>
            <a:ext cx="11052928" cy="870081"/>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C203516-6894-94DD-F308-86D1864BBFCD}"/>
              </a:ext>
            </a:extLst>
          </p:cNvPr>
          <p:cNvSpPr txBox="1">
            <a:spLocks/>
          </p:cNvSpPr>
          <p:nvPr/>
        </p:nvSpPr>
        <p:spPr>
          <a:xfrm>
            <a:off x="659876" y="379559"/>
            <a:ext cx="8915402" cy="676373"/>
          </a:xfrm>
          <a:prstGeom prst="rect">
            <a:avLst/>
          </a:prstGeom>
        </p:spPr>
        <p:txBody>
          <a:bodyPr vert="horz" lIns="91440" tIns="45720" rIns="91440" bIns="45720" rtlCol="0" anchor="ctr">
            <a:normAutofit lnSpcReduction="10000"/>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t>DATA IS CRUCIAL TO INCREASE PERFORMANCE AND EFFECTIVENESS AND MAKE BUSINESS CASES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Footer Placeholder 4">
            <a:extLst>
              <a:ext uri="{FF2B5EF4-FFF2-40B4-BE49-F238E27FC236}">
                <a16:creationId xmlns:a16="http://schemas.microsoft.com/office/drawing/2014/main" id="{E48E1A2C-B54C-5E27-66FF-0CD18DA107E4}"/>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9" name="Picture 8" descr="A black and white logo&#10;&#10;Description automatically generated">
            <a:extLst>
              <a:ext uri="{FF2B5EF4-FFF2-40B4-BE49-F238E27FC236}">
                <a16:creationId xmlns:a16="http://schemas.microsoft.com/office/drawing/2014/main" id="{79F5DEEA-E523-D539-1FD0-C51AFEB6F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0" name="Slide Number Placeholder 5">
            <a:extLst>
              <a:ext uri="{FF2B5EF4-FFF2-40B4-BE49-F238E27FC236}">
                <a16:creationId xmlns:a16="http://schemas.microsoft.com/office/drawing/2014/main" id="{AC6B3564-26AE-2D1F-390B-617B33C1BDAC}"/>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57</a:t>
            </a:fld>
            <a:endParaRPr lang="en-US"/>
          </a:p>
        </p:txBody>
      </p:sp>
    </p:spTree>
    <p:extLst>
      <p:ext uri="{BB962C8B-B14F-4D97-AF65-F5344CB8AC3E}">
        <p14:creationId xmlns:p14="http://schemas.microsoft.com/office/powerpoint/2010/main" val="2434354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7104-E737-1779-233A-71FD181E2D72}"/>
              </a:ext>
            </a:extLst>
          </p:cNvPr>
          <p:cNvSpPr/>
          <p:nvPr/>
        </p:nvSpPr>
        <p:spPr>
          <a:xfrm>
            <a:off x="659876" y="296944"/>
            <a:ext cx="11052928" cy="870081"/>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58</a:t>
            </a:fld>
            <a:endParaRPr lang="en-US"/>
          </a:p>
        </p:txBody>
      </p:sp>
      <p:pic>
        <p:nvPicPr>
          <p:cNvPr id="5" name="Picture 4" descr="A black and white logo&#10;&#10;Description automatically generated">
            <a:extLst>
              <a:ext uri="{FF2B5EF4-FFF2-40B4-BE49-F238E27FC236}">
                <a16:creationId xmlns:a16="http://schemas.microsoft.com/office/drawing/2014/main" id="{F39556F0-67A4-60CE-B556-90A853E87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pic>
        <p:nvPicPr>
          <p:cNvPr id="9" name="Picture 8">
            <a:extLst>
              <a:ext uri="{FF2B5EF4-FFF2-40B4-BE49-F238E27FC236}">
                <a16:creationId xmlns:a16="http://schemas.microsoft.com/office/drawing/2014/main" id="{3DB8EA99-4FC8-4835-64F5-E9C4D9263256}"/>
              </a:ext>
            </a:extLst>
          </p:cNvPr>
          <p:cNvPicPr>
            <a:picLocks noChangeAspect="1"/>
          </p:cNvPicPr>
          <p:nvPr/>
        </p:nvPicPr>
        <p:blipFill>
          <a:blip r:embed="rId4"/>
          <a:stretch>
            <a:fillRect/>
          </a:stretch>
        </p:blipFill>
        <p:spPr>
          <a:xfrm>
            <a:off x="566988" y="1797960"/>
            <a:ext cx="5772150" cy="2200003"/>
          </a:xfrm>
          <a:prstGeom prst="rect">
            <a:avLst/>
          </a:prstGeom>
        </p:spPr>
      </p:pic>
      <p:pic>
        <p:nvPicPr>
          <p:cNvPr id="12" name="Picture 11" descr="A white rectangular box with black text&#10;&#10;Description automatically generated">
            <a:extLst>
              <a:ext uri="{FF2B5EF4-FFF2-40B4-BE49-F238E27FC236}">
                <a16:creationId xmlns:a16="http://schemas.microsoft.com/office/drawing/2014/main" id="{08AF1011-BFF5-1D1B-E802-ADE3F3A2D6F7}"/>
              </a:ext>
            </a:extLst>
          </p:cNvPr>
          <p:cNvPicPr>
            <a:picLocks noChangeAspect="1"/>
          </p:cNvPicPr>
          <p:nvPr/>
        </p:nvPicPr>
        <p:blipFill>
          <a:blip r:embed="rId5"/>
          <a:stretch>
            <a:fillRect/>
          </a:stretch>
        </p:blipFill>
        <p:spPr>
          <a:xfrm>
            <a:off x="6186340" y="3997963"/>
            <a:ext cx="5109411" cy="1845731"/>
          </a:xfrm>
          <a:prstGeom prst="rect">
            <a:avLst/>
          </a:prstGeom>
          <a:ln>
            <a:solidFill>
              <a:schemeClr val="tx1"/>
            </a:solidFill>
          </a:ln>
        </p:spPr>
      </p:pic>
      <p:sp>
        <p:nvSpPr>
          <p:cNvPr id="13" name="Title 1">
            <a:extLst>
              <a:ext uri="{FF2B5EF4-FFF2-40B4-BE49-F238E27FC236}">
                <a16:creationId xmlns:a16="http://schemas.microsoft.com/office/drawing/2014/main" id="{1B89A300-1C0E-0248-9019-901A1BA28F63}"/>
              </a:ext>
            </a:extLst>
          </p:cNvPr>
          <p:cNvSpPr txBox="1">
            <a:spLocks/>
          </p:cNvSpPr>
          <p:nvPr/>
        </p:nvSpPr>
        <p:spPr>
          <a:xfrm>
            <a:off x="659876" y="379559"/>
            <a:ext cx="8915402" cy="67637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t>EXAMPLES OF CONTRACTING DATA</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4">
            <a:extLst>
              <a:ext uri="{FF2B5EF4-FFF2-40B4-BE49-F238E27FC236}">
                <a16:creationId xmlns:a16="http://schemas.microsoft.com/office/drawing/2014/main" id="{64070574-1327-CB1A-715E-8A7981DC9D04}"/>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Tree>
    <p:extLst>
      <p:ext uri="{BB962C8B-B14F-4D97-AF65-F5344CB8AC3E}">
        <p14:creationId xmlns:p14="http://schemas.microsoft.com/office/powerpoint/2010/main" val="11219762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7104-E737-1779-233A-71FD181E2D72}"/>
              </a:ext>
            </a:extLst>
          </p:cNvPr>
          <p:cNvSpPr/>
          <p:nvPr/>
        </p:nvSpPr>
        <p:spPr>
          <a:xfrm>
            <a:off x="659876" y="296944"/>
            <a:ext cx="11052928" cy="870081"/>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59</a:t>
            </a:fld>
            <a:endParaRPr lang="en-US"/>
          </a:p>
        </p:txBody>
      </p:sp>
      <p:pic>
        <p:nvPicPr>
          <p:cNvPr id="5" name="Picture 4" descr="A black and white logo&#10;&#10;Description automatically generated">
            <a:extLst>
              <a:ext uri="{FF2B5EF4-FFF2-40B4-BE49-F238E27FC236}">
                <a16:creationId xmlns:a16="http://schemas.microsoft.com/office/drawing/2014/main" id="{F39556F0-67A4-60CE-B556-90A853E87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46A5A424-5B0D-7945-E8D3-3FA7D71895E3}"/>
              </a:ext>
            </a:extLst>
          </p:cNvPr>
          <p:cNvPicPr>
            <a:picLocks noChangeAspect="1"/>
          </p:cNvPicPr>
          <p:nvPr/>
        </p:nvPicPr>
        <p:blipFill>
          <a:blip r:embed="rId4"/>
          <a:stretch>
            <a:fillRect/>
          </a:stretch>
        </p:blipFill>
        <p:spPr>
          <a:xfrm>
            <a:off x="659876" y="1474076"/>
            <a:ext cx="6450242" cy="1655345"/>
          </a:xfrm>
          <a:prstGeom prst="rect">
            <a:avLst/>
          </a:prstGeom>
        </p:spPr>
      </p:pic>
      <p:sp>
        <p:nvSpPr>
          <p:cNvPr id="13" name="Title 1">
            <a:extLst>
              <a:ext uri="{FF2B5EF4-FFF2-40B4-BE49-F238E27FC236}">
                <a16:creationId xmlns:a16="http://schemas.microsoft.com/office/drawing/2014/main" id="{1B89A300-1C0E-0248-9019-901A1BA28F63}"/>
              </a:ext>
            </a:extLst>
          </p:cNvPr>
          <p:cNvSpPr txBox="1">
            <a:spLocks/>
          </p:cNvSpPr>
          <p:nvPr/>
        </p:nvSpPr>
        <p:spPr>
          <a:xfrm>
            <a:off x="659876" y="379559"/>
            <a:ext cx="8915402" cy="67637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t>EXAMPLES OF CONTRACTING DATA</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graph of a number of people&#10;&#10;Description automatically generated">
            <a:extLst>
              <a:ext uri="{FF2B5EF4-FFF2-40B4-BE49-F238E27FC236}">
                <a16:creationId xmlns:a16="http://schemas.microsoft.com/office/drawing/2014/main" id="{28E6DF21-44D1-70E8-AF9E-4057EF13DEE8}"/>
              </a:ext>
            </a:extLst>
          </p:cNvPr>
          <p:cNvPicPr>
            <a:picLocks noChangeAspect="1"/>
          </p:cNvPicPr>
          <p:nvPr/>
        </p:nvPicPr>
        <p:blipFill>
          <a:blip r:embed="rId5"/>
          <a:stretch>
            <a:fillRect/>
          </a:stretch>
        </p:blipFill>
        <p:spPr>
          <a:xfrm>
            <a:off x="5835919" y="2662027"/>
            <a:ext cx="5748281" cy="3389430"/>
          </a:xfrm>
          <a:prstGeom prst="rect">
            <a:avLst/>
          </a:prstGeom>
        </p:spPr>
      </p:pic>
      <p:sp>
        <p:nvSpPr>
          <p:cNvPr id="2" name="Footer Placeholder 4">
            <a:extLst>
              <a:ext uri="{FF2B5EF4-FFF2-40B4-BE49-F238E27FC236}">
                <a16:creationId xmlns:a16="http://schemas.microsoft.com/office/drawing/2014/main" id="{50CF3EE1-65CD-06D4-495D-FAAFFBE99EA8}"/>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Tree>
    <p:extLst>
      <p:ext uri="{BB962C8B-B14F-4D97-AF65-F5344CB8AC3E}">
        <p14:creationId xmlns:p14="http://schemas.microsoft.com/office/powerpoint/2010/main" val="116072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122394" y="1449324"/>
            <a:ext cx="7947212" cy="3959352"/>
          </a:xfrm>
        </p:spPr>
        <p:txBody>
          <a:bodyPr>
            <a:normAutofit lnSpcReduction="10000"/>
          </a:bodyPr>
          <a:lstStyle/>
          <a:p>
            <a:pPr marL="0" indent="0" algn="ctr">
              <a:buNone/>
            </a:pPr>
            <a:r>
              <a:rPr lang="en-US" sz="5400" b="1" dirty="0">
                <a:latin typeface="Roboto" panose="02000000000000000000" pitchFamily="2" charset="0"/>
                <a:ea typeface="Roboto" panose="02000000000000000000" pitchFamily="2" charset="0"/>
                <a:cs typeface="Roboto" panose="02000000000000000000" pitchFamily="2" charset="0"/>
              </a:rPr>
              <a:t>Redlines are </a:t>
            </a:r>
            <a:r>
              <a:rPr lang="en-US" sz="5400" b="1" dirty="0">
                <a:highlight>
                  <a:srgbClr val="81D693"/>
                </a:highlight>
                <a:latin typeface="Roboto" panose="02000000000000000000" pitchFamily="2" charset="0"/>
                <a:ea typeface="Roboto" panose="02000000000000000000" pitchFamily="2" charset="0"/>
                <a:cs typeface="Roboto" panose="02000000000000000000" pitchFamily="2" charset="0"/>
              </a:rPr>
              <a:t>more</a:t>
            </a:r>
            <a:r>
              <a:rPr lang="en-US" sz="5400" b="1" dirty="0">
                <a:latin typeface="Roboto" panose="02000000000000000000" pitchFamily="2" charset="0"/>
                <a:ea typeface="Roboto" panose="02000000000000000000" pitchFamily="2" charset="0"/>
                <a:cs typeface="Roboto" panose="02000000000000000000" pitchFamily="2" charset="0"/>
              </a:rPr>
              <a:t> than just markups. They are a </a:t>
            </a:r>
            <a:r>
              <a:rPr lang="en-US" sz="5400" b="1" dirty="0">
                <a:highlight>
                  <a:srgbClr val="81D693"/>
                </a:highlight>
                <a:latin typeface="Roboto" panose="02000000000000000000" pitchFamily="2" charset="0"/>
                <a:ea typeface="Roboto" panose="02000000000000000000" pitchFamily="2" charset="0"/>
                <a:cs typeface="Roboto" panose="02000000000000000000" pitchFamily="2" charset="0"/>
              </a:rPr>
              <a:t>powerful</a:t>
            </a:r>
            <a:r>
              <a:rPr lang="en-US" sz="5400" b="1" dirty="0">
                <a:latin typeface="Roboto" panose="02000000000000000000" pitchFamily="2" charset="0"/>
                <a:ea typeface="Roboto" panose="02000000000000000000" pitchFamily="2" charset="0"/>
                <a:cs typeface="Roboto" panose="02000000000000000000" pitchFamily="2" charset="0"/>
              </a:rPr>
              <a:t> negotiation tool.</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5129360"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6</a:t>
            </a:fld>
            <a:endParaRPr lang="en-US"/>
          </a:p>
        </p:txBody>
      </p:sp>
      <p:pic>
        <p:nvPicPr>
          <p:cNvPr id="2" name="Picture 1" descr="A black and white logo&#10;&#10;Description automatically generated">
            <a:extLst>
              <a:ext uri="{FF2B5EF4-FFF2-40B4-BE49-F238E27FC236}">
                <a16:creationId xmlns:a16="http://schemas.microsoft.com/office/drawing/2014/main" id="{576E3543-F892-3481-B7AC-0D624A7E7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812" y="446815"/>
            <a:ext cx="3113041" cy="659965"/>
          </a:xfrm>
          <a:prstGeom prst="rect">
            <a:avLst/>
          </a:prstGeom>
        </p:spPr>
      </p:pic>
    </p:spTree>
    <p:extLst>
      <p:ext uri="{BB962C8B-B14F-4D97-AF65-F5344CB8AC3E}">
        <p14:creationId xmlns:p14="http://schemas.microsoft.com/office/powerpoint/2010/main" val="348061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0F7104-E737-1779-233A-71FD181E2D72}"/>
              </a:ext>
            </a:extLst>
          </p:cNvPr>
          <p:cNvSpPr/>
          <p:nvPr/>
        </p:nvSpPr>
        <p:spPr>
          <a:xfrm>
            <a:off x="659876" y="296944"/>
            <a:ext cx="11052928" cy="870081"/>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white background with black text&#10;&#10;Description automatically generated">
            <a:extLst>
              <a:ext uri="{FF2B5EF4-FFF2-40B4-BE49-F238E27FC236}">
                <a16:creationId xmlns:a16="http://schemas.microsoft.com/office/drawing/2014/main" id="{AA8D64AB-5EA2-2ECA-B5F0-E38BDF8B8639}"/>
              </a:ext>
            </a:extLst>
          </p:cNvPr>
          <p:cNvPicPr>
            <a:picLocks noChangeAspect="1"/>
          </p:cNvPicPr>
          <p:nvPr/>
        </p:nvPicPr>
        <p:blipFill>
          <a:blip r:embed="rId3"/>
          <a:stretch>
            <a:fillRect/>
          </a:stretch>
        </p:blipFill>
        <p:spPr>
          <a:xfrm>
            <a:off x="387825" y="1778252"/>
            <a:ext cx="6734175" cy="1650748"/>
          </a:xfrm>
          <a:prstGeom prst="rect">
            <a:avLst/>
          </a:prstGeom>
        </p:spPr>
      </p:pic>
      <p:sp>
        <p:nvSpPr>
          <p:cNvPr id="13" name="Title 1">
            <a:extLst>
              <a:ext uri="{FF2B5EF4-FFF2-40B4-BE49-F238E27FC236}">
                <a16:creationId xmlns:a16="http://schemas.microsoft.com/office/drawing/2014/main" id="{1B89A300-1C0E-0248-9019-901A1BA28F63}"/>
              </a:ext>
            </a:extLst>
          </p:cNvPr>
          <p:cNvSpPr txBox="1">
            <a:spLocks/>
          </p:cNvSpPr>
          <p:nvPr/>
        </p:nvSpPr>
        <p:spPr>
          <a:xfrm>
            <a:off x="659876" y="379559"/>
            <a:ext cx="8915402" cy="67637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r>
              <a:rPr lang="en-US" sz="2000" dirty="0"/>
              <a:t>EXAMPLES OF CONTRACTING DATA</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Footer Placeholder 4">
            <a:extLst>
              <a:ext uri="{FF2B5EF4-FFF2-40B4-BE49-F238E27FC236}">
                <a16:creationId xmlns:a16="http://schemas.microsoft.com/office/drawing/2014/main" id="{3EC32886-9ED2-EC8F-31B8-B1783BC6FDB2}"/>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pic>
        <p:nvPicPr>
          <p:cNvPr id="16" name="Picture 15" descr="A black and white logo&#10;&#10;Description automatically generated">
            <a:extLst>
              <a:ext uri="{FF2B5EF4-FFF2-40B4-BE49-F238E27FC236}">
                <a16:creationId xmlns:a16="http://schemas.microsoft.com/office/drawing/2014/main" id="{09EE3E25-BED5-0C56-3FC5-2073D8D9D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641" y="6385181"/>
            <a:ext cx="1099236" cy="233038"/>
          </a:xfrm>
          <a:prstGeom prst="rect">
            <a:avLst/>
          </a:prstGeom>
        </p:spPr>
      </p:pic>
      <p:sp>
        <p:nvSpPr>
          <p:cNvPr id="17" name="Slide Number Placeholder 5">
            <a:extLst>
              <a:ext uri="{FF2B5EF4-FFF2-40B4-BE49-F238E27FC236}">
                <a16:creationId xmlns:a16="http://schemas.microsoft.com/office/drawing/2014/main" id="{FCD7A60E-4C2C-3327-D5F2-E68E61402A3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60</a:t>
            </a:fld>
            <a:endParaRPr lang="en-US"/>
          </a:p>
        </p:txBody>
      </p:sp>
    </p:spTree>
    <p:extLst>
      <p:ext uri="{BB962C8B-B14F-4D97-AF65-F5344CB8AC3E}">
        <p14:creationId xmlns:p14="http://schemas.microsoft.com/office/powerpoint/2010/main" val="11907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1D69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E1BF-F179-8679-ABCA-48321197841D}"/>
              </a:ext>
            </a:extLst>
          </p:cNvPr>
          <p:cNvSpPr>
            <a:spLocks noGrp="1"/>
          </p:cNvSpPr>
          <p:nvPr>
            <p:ph type="ctrTitle"/>
          </p:nvPr>
        </p:nvSpPr>
        <p:spPr>
          <a:xfrm>
            <a:off x="189682" y="1692441"/>
            <a:ext cx="11231217" cy="1447466"/>
          </a:xfrm>
        </p:spPr>
        <p:txBody>
          <a:bodyPr>
            <a:noAutofit/>
          </a:bodyPr>
          <a:lstStyle/>
          <a:p>
            <a:pPr algn="ctr"/>
            <a:r>
              <a:rPr lang="en-US" sz="5400" b="1" cap="all" dirty="0">
                <a:latin typeface="Open Sans" panose="020B0606030504020204" pitchFamily="34" charset="0"/>
                <a:ea typeface="Open Sans" panose="020B0606030504020204" pitchFamily="34" charset="0"/>
                <a:cs typeface="Open Sans" panose="020B0606030504020204" pitchFamily="34" charset="0"/>
              </a:rPr>
              <a:t>THANK YOU! </a:t>
            </a:r>
          </a:p>
        </p:txBody>
      </p:sp>
      <p:sp>
        <p:nvSpPr>
          <p:cNvPr id="70" name="Footer Placeholder 4">
            <a:extLst>
              <a:ext uri="{FF2B5EF4-FFF2-40B4-BE49-F238E27FC236}">
                <a16:creationId xmlns:a16="http://schemas.microsoft.com/office/drawing/2014/main" id="{1F23AA28-8D1C-46B1-BD58-1CF923140639}"/>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3" name="Slide Number Placeholder 5">
            <a:extLst>
              <a:ext uri="{FF2B5EF4-FFF2-40B4-BE49-F238E27FC236}">
                <a16:creationId xmlns:a16="http://schemas.microsoft.com/office/drawing/2014/main" id="{9079F938-31E8-465A-A263-CF054575354E}"/>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61</a:t>
            </a:fld>
            <a:endParaRPr lang="en-US"/>
          </a:p>
        </p:txBody>
      </p:sp>
      <p:pic>
        <p:nvPicPr>
          <p:cNvPr id="5" name="Picture 4" descr="A black and white logo&#10;&#10;Description automatically generated">
            <a:extLst>
              <a:ext uri="{FF2B5EF4-FFF2-40B4-BE49-F238E27FC236}">
                <a16:creationId xmlns:a16="http://schemas.microsoft.com/office/drawing/2014/main" id="{A9C90DAD-6164-E769-1484-3C7609C32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802" y="6063615"/>
            <a:ext cx="3532076" cy="620648"/>
          </a:xfrm>
          <a:prstGeom prst="rect">
            <a:avLst/>
          </a:prstGeom>
        </p:spPr>
      </p:pic>
    </p:spTree>
    <p:extLst>
      <p:ext uri="{BB962C8B-B14F-4D97-AF65-F5344CB8AC3E}">
        <p14:creationId xmlns:p14="http://schemas.microsoft.com/office/powerpoint/2010/main" val="2422250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90B381-9881-7385-9007-294DA24153F6}"/>
              </a:ext>
            </a:extLst>
          </p:cNvPr>
          <p:cNvSpPr/>
          <p:nvPr/>
        </p:nvSpPr>
        <p:spPr>
          <a:xfrm>
            <a:off x="5774499" y="739972"/>
            <a:ext cx="626301" cy="523220"/>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10467F-86CA-47B4-8D73-4DCE7A184573}"/>
              </a:ext>
            </a:extLst>
          </p:cNvPr>
          <p:cNvSpPr>
            <a:spLocks noGrp="1"/>
          </p:cNvSpPr>
          <p:nvPr>
            <p:ph idx="1"/>
          </p:nvPr>
        </p:nvSpPr>
        <p:spPr>
          <a:xfrm>
            <a:off x="2266442" y="1635456"/>
            <a:ext cx="7947212" cy="3959352"/>
          </a:xfrm>
        </p:spPr>
        <p:txBody>
          <a:bodyPr>
            <a:normAutofit/>
          </a:bodyPr>
          <a:lstStyle/>
          <a:p>
            <a:pPr marL="0" indent="0" algn="ctr">
              <a:buNone/>
            </a:pPr>
            <a:r>
              <a:rPr lang="en-US" sz="6000" b="1" dirty="0">
                <a:latin typeface="Roboto" panose="02000000000000000000" pitchFamily="2" charset="0"/>
                <a:ea typeface="Roboto" panose="02000000000000000000" pitchFamily="2" charset="0"/>
                <a:cs typeface="Roboto" panose="02000000000000000000" pitchFamily="2" charset="0"/>
              </a:rPr>
              <a:t>Select the </a:t>
            </a:r>
            <a:r>
              <a:rPr lang="en-US" sz="6000" b="1" dirty="0">
                <a:highlight>
                  <a:srgbClr val="22C3C1"/>
                </a:highlight>
                <a:latin typeface="Roboto" panose="02000000000000000000" pitchFamily="2" charset="0"/>
                <a:ea typeface="Roboto" panose="02000000000000000000" pitchFamily="2" charset="0"/>
                <a:cs typeface="Roboto" panose="02000000000000000000" pitchFamily="2" charset="0"/>
              </a:rPr>
              <a:t>best template</a:t>
            </a:r>
            <a:r>
              <a:rPr lang="en-US" sz="6000" b="1" dirty="0">
                <a:latin typeface="Roboto" panose="02000000000000000000" pitchFamily="2" charset="0"/>
                <a:ea typeface="Roboto" panose="02000000000000000000" pitchFamily="2" charset="0"/>
                <a:cs typeface="Roboto" panose="02000000000000000000" pitchFamily="2" charset="0"/>
              </a:rPr>
              <a:t> for the deal.</a:t>
            </a:r>
          </a:p>
        </p:txBody>
      </p:sp>
      <p:pic>
        <p:nvPicPr>
          <p:cNvPr id="6" name="Picture 5" descr="A cartoon of a paper with glasses&#10;&#10;Description automatically generated">
            <a:extLst>
              <a:ext uri="{FF2B5EF4-FFF2-40B4-BE49-F238E27FC236}">
                <a16:creationId xmlns:a16="http://schemas.microsoft.com/office/drawing/2014/main" id="{196711D5-B717-A088-9EED-E9A1584C47AD}"/>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4" b="38580"/>
          <a:stretch/>
        </p:blipFill>
        <p:spPr>
          <a:xfrm>
            <a:off x="392584" y="5594808"/>
            <a:ext cx="1933279" cy="1263192"/>
          </a:xfrm>
          <a:prstGeom prst="rect">
            <a:avLst/>
          </a:prstGeom>
          <a:noFill/>
        </p:spPr>
      </p:pic>
      <p:sp>
        <p:nvSpPr>
          <p:cNvPr id="8" name="Slide Number Placeholder 5">
            <a:extLst>
              <a:ext uri="{FF2B5EF4-FFF2-40B4-BE49-F238E27FC236}">
                <a16:creationId xmlns:a16="http://schemas.microsoft.com/office/drawing/2014/main" id="{CB0090E4-0FD5-8DCB-F7CC-B30B66DF0108}"/>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7</a:t>
            </a:fld>
            <a:endParaRPr lang="en-US"/>
          </a:p>
        </p:txBody>
      </p:sp>
      <p:sp>
        <p:nvSpPr>
          <p:cNvPr id="2" name="TextBox 1">
            <a:extLst>
              <a:ext uri="{FF2B5EF4-FFF2-40B4-BE49-F238E27FC236}">
                <a16:creationId xmlns:a16="http://schemas.microsoft.com/office/drawing/2014/main" id="{9A560442-6C5E-FC19-9ACF-D2942F5CCA68}"/>
              </a:ext>
            </a:extLst>
          </p:cNvPr>
          <p:cNvSpPr txBox="1"/>
          <p:nvPr/>
        </p:nvSpPr>
        <p:spPr>
          <a:xfrm>
            <a:off x="5870531" y="739972"/>
            <a:ext cx="739035" cy="523220"/>
          </a:xfrm>
          <a:prstGeom prst="rect">
            <a:avLst/>
          </a:prstGeom>
          <a:noFill/>
        </p:spPr>
        <p:txBody>
          <a:bodyPr wrap="square" rtlCol="0">
            <a:spAutoFit/>
          </a:bodyPr>
          <a:lstStyle/>
          <a:p>
            <a:r>
              <a:rPr lang="en-US" sz="28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pic>
        <p:nvPicPr>
          <p:cNvPr id="5" name="Picture 4" descr="A black and white logo&#10;&#10;Description automatically generated">
            <a:extLst>
              <a:ext uri="{FF2B5EF4-FFF2-40B4-BE49-F238E27FC236}">
                <a16:creationId xmlns:a16="http://schemas.microsoft.com/office/drawing/2014/main" id="{7979AEE3-661B-F759-2F77-7EC456E29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Tree>
    <p:extLst>
      <p:ext uri="{BB962C8B-B14F-4D97-AF65-F5344CB8AC3E}">
        <p14:creationId xmlns:p14="http://schemas.microsoft.com/office/powerpoint/2010/main" val="79384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56002"/>
            <a:ext cx="11052928" cy="56877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13057"/>
            <a:ext cx="10704530" cy="676373"/>
          </a:xfrm>
        </p:spPr>
        <p:txBody>
          <a:bodyPr>
            <a:noAutofit/>
          </a:bodyPr>
          <a:lstStyle/>
          <a:p>
            <a:r>
              <a:rPr lang="en-US" sz="2000" dirty="0">
                <a:latin typeface="Open Sans"/>
                <a:ea typeface="Open Sans"/>
                <a:cs typeface="Open Sans"/>
              </a:rPr>
              <a:t>YOUR TEMPLATE VS. THIRD PARTY TEMPLATE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FCA7B1D-D9FF-DBBD-5644-2EEEA171B8B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D6D9E600-91F0-2B51-B2C4-0A52E9AA69D3}"/>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8</a:t>
            </a:fld>
            <a:endParaRPr lang="en-US"/>
          </a:p>
        </p:txBody>
      </p:sp>
      <p:pic>
        <p:nvPicPr>
          <p:cNvPr id="7" name="Picture 6" descr="A black and white logo&#10;&#10;Description automatically generated">
            <a:extLst>
              <a:ext uri="{FF2B5EF4-FFF2-40B4-BE49-F238E27FC236}">
                <a16:creationId xmlns:a16="http://schemas.microsoft.com/office/drawing/2014/main" id="{418B1C91-89E6-0E16-F1D6-C1E2699C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0" name="TextBox 9">
            <a:extLst>
              <a:ext uri="{FF2B5EF4-FFF2-40B4-BE49-F238E27FC236}">
                <a16:creationId xmlns:a16="http://schemas.microsoft.com/office/drawing/2014/main" id="{1A32039C-14F6-19FD-EFE5-3808D3F3F442}"/>
              </a:ext>
            </a:extLst>
          </p:cNvPr>
          <p:cNvSpPr txBox="1"/>
          <p:nvPr/>
        </p:nvSpPr>
        <p:spPr>
          <a:xfrm>
            <a:off x="1230672" y="1637388"/>
            <a:ext cx="10147189" cy="523220"/>
          </a:xfrm>
          <a:prstGeom prst="rect">
            <a:avLst/>
          </a:prstGeom>
          <a:noFill/>
        </p:spPr>
        <p:txBody>
          <a:bodyPr wrap="square" rtlCol="0">
            <a:spAutoFit/>
          </a:bodyPr>
          <a:lstStyle/>
          <a:p>
            <a:r>
              <a:rPr lang="en-US" sz="2800" b="1" dirty="0">
                <a:latin typeface="Avenir Next LT Pro" panose="020B0504020202020204" pitchFamily="34" charset="0"/>
              </a:rPr>
              <a:t>Which template starts you out closer to the finish line?</a:t>
            </a:r>
          </a:p>
        </p:txBody>
      </p:sp>
      <p:sp>
        <p:nvSpPr>
          <p:cNvPr id="11" name="TextBox 10">
            <a:extLst>
              <a:ext uri="{FF2B5EF4-FFF2-40B4-BE49-F238E27FC236}">
                <a16:creationId xmlns:a16="http://schemas.microsoft.com/office/drawing/2014/main" id="{16CEE3DA-1392-8254-8631-174D212ACF5D}"/>
              </a:ext>
            </a:extLst>
          </p:cNvPr>
          <p:cNvSpPr txBox="1"/>
          <p:nvPr/>
        </p:nvSpPr>
        <p:spPr>
          <a:xfrm>
            <a:off x="1350756" y="3181950"/>
            <a:ext cx="4957969" cy="234865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2000" dirty="0"/>
              <a:t>Substantive alignment with the deal</a:t>
            </a:r>
          </a:p>
          <a:p>
            <a:pPr marL="285750" indent="-285750">
              <a:lnSpc>
                <a:spcPct val="150000"/>
              </a:lnSpc>
              <a:buFont typeface="Wingdings" panose="05000000000000000000" pitchFamily="2" charset="2"/>
              <a:buChar char="q"/>
            </a:pPr>
            <a:r>
              <a:rPr lang="en-US" sz="2000" dirty="0"/>
              <a:t>Distribution of obligations and liabilities across the parties</a:t>
            </a:r>
          </a:p>
          <a:p>
            <a:pPr marL="285750" indent="-285750">
              <a:lnSpc>
                <a:spcPct val="150000"/>
              </a:lnSpc>
              <a:buFont typeface="Wingdings" panose="05000000000000000000" pitchFamily="2" charset="2"/>
              <a:buChar char="q"/>
            </a:pPr>
            <a:r>
              <a:rPr lang="en-US" sz="2000" dirty="0"/>
              <a:t>Organization and design</a:t>
            </a:r>
          </a:p>
          <a:p>
            <a:pPr marL="285750" indent="-285750">
              <a:lnSpc>
                <a:spcPct val="150000"/>
              </a:lnSpc>
              <a:buFont typeface="Wingdings" panose="05000000000000000000" pitchFamily="2" charset="2"/>
              <a:buChar char="q"/>
            </a:pPr>
            <a:r>
              <a:rPr lang="en-US" sz="2000" dirty="0"/>
              <a:t>Bargaining power </a:t>
            </a:r>
          </a:p>
        </p:txBody>
      </p:sp>
      <p:sp>
        <p:nvSpPr>
          <p:cNvPr id="12" name="TextBox 11">
            <a:extLst>
              <a:ext uri="{FF2B5EF4-FFF2-40B4-BE49-F238E27FC236}">
                <a16:creationId xmlns:a16="http://schemas.microsoft.com/office/drawing/2014/main" id="{CAC18A93-5F25-644E-6FA7-61A5276DC996}"/>
              </a:ext>
            </a:extLst>
          </p:cNvPr>
          <p:cNvSpPr txBox="1"/>
          <p:nvPr/>
        </p:nvSpPr>
        <p:spPr>
          <a:xfrm>
            <a:off x="6560185" y="3170768"/>
            <a:ext cx="5133151" cy="1425327"/>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2000" dirty="0"/>
              <a:t>Title of the template</a:t>
            </a:r>
          </a:p>
          <a:p>
            <a:pPr marL="285750" indent="-285750">
              <a:lnSpc>
                <a:spcPct val="150000"/>
              </a:lnSpc>
              <a:buFont typeface="Wingdings" panose="05000000000000000000" pitchFamily="2" charset="2"/>
              <a:buChar char="q"/>
            </a:pPr>
            <a:r>
              <a:rPr lang="en-US" sz="2000" dirty="0"/>
              <a:t>Who sent their template first</a:t>
            </a:r>
          </a:p>
          <a:p>
            <a:pPr marL="285750" indent="-285750">
              <a:lnSpc>
                <a:spcPct val="150000"/>
              </a:lnSpc>
              <a:buFont typeface="Wingdings" panose="05000000000000000000" pitchFamily="2" charset="2"/>
              <a:buChar char="q"/>
            </a:pPr>
            <a:r>
              <a:rPr lang="en-US" sz="2000" dirty="0"/>
              <a:t>How  much time it will save </a:t>
            </a:r>
            <a:r>
              <a:rPr lang="en-US" sz="2000" b="1" i="1" dirty="0"/>
              <a:t>you</a:t>
            </a:r>
            <a:endParaRPr lang="en-US" sz="2000" b="1" dirty="0"/>
          </a:p>
        </p:txBody>
      </p:sp>
      <p:sp>
        <p:nvSpPr>
          <p:cNvPr id="13" name="TextBox 12">
            <a:extLst>
              <a:ext uri="{FF2B5EF4-FFF2-40B4-BE49-F238E27FC236}">
                <a16:creationId xmlns:a16="http://schemas.microsoft.com/office/drawing/2014/main" id="{ED3BC562-D57D-7550-591F-460FAB0F2B1D}"/>
              </a:ext>
            </a:extLst>
          </p:cNvPr>
          <p:cNvSpPr txBox="1"/>
          <p:nvPr/>
        </p:nvSpPr>
        <p:spPr>
          <a:xfrm>
            <a:off x="1350756" y="2532031"/>
            <a:ext cx="4843670" cy="400110"/>
          </a:xfrm>
          <a:prstGeom prst="rect">
            <a:avLst/>
          </a:prstGeom>
          <a:noFill/>
        </p:spPr>
        <p:txBody>
          <a:bodyPr wrap="square" rtlCol="0">
            <a:spAutoFit/>
          </a:bodyPr>
          <a:lstStyle/>
          <a:p>
            <a:r>
              <a:rPr lang="en-US" sz="2000" b="1" u="sng" dirty="0"/>
              <a:t>What matters:</a:t>
            </a:r>
          </a:p>
        </p:txBody>
      </p:sp>
      <p:sp>
        <p:nvSpPr>
          <p:cNvPr id="14" name="TextBox 13">
            <a:extLst>
              <a:ext uri="{FF2B5EF4-FFF2-40B4-BE49-F238E27FC236}">
                <a16:creationId xmlns:a16="http://schemas.microsoft.com/office/drawing/2014/main" id="{A2192A5E-D559-C639-6BC1-2F696FE07A41}"/>
              </a:ext>
            </a:extLst>
          </p:cNvPr>
          <p:cNvSpPr txBox="1"/>
          <p:nvPr/>
        </p:nvSpPr>
        <p:spPr>
          <a:xfrm>
            <a:off x="6560185" y="2547822"/>
            <a:ext cx="4843670" cy="400110"/>
          </a:xfrm>
          <a:prstGeom prst="rect">
            <a:avLst/>
          </a:prstGeom>
          <a:noFill/>
        </p:spPr>
        <p:txBody>
          <a:bodyPr wrap="square" rtlCol="0">
            <a:spAutoFit/>
          </a:bodyPr>
          <a:lstStyle/>
          <a:p>
            <a:r>
              <a:rPr lang="en-US" sz="2000" b="1" u="sng" dirty="0"/>
              <a:t>What doesn’t matter:</a:t>
            </a:r>
          </a:p>
        </p:txBody>
      </p:sp>
      <p:pic>
        <p:nvPicPr>
          <p:cNvPr id="5" name="Graphic 4" descr="Badge Question Mark with solid fill">
            <a:extLst>
              <a:ext uri="{FF2B5EF4-FFF2-40B4-BE49-F238E27FC236}">
                <a16:creationId xmlns:a16="http://schemas.microsoft.com/office/drawing/2014/main" id="{6BD01946-AB9C-AD99-7FD2-5257243D77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9876" y="1613600"/>
            <a:ext cx="570796" cy="570796"/>
          </a:xfrm>
          <a:prstGeom prst="rect">
            <a:avLst/>
          </a:prstGeom>
        </p:spPr>
      </p:pic>
    </p:spTree>
    <p:extLst>
      <p:ext uri="{BB962C8B-B14F-4D97-AF65-F5344CB8AC3E}">
        <p14:creationId xmlns:p14="http://schemas.microsoft.com/office/powerpoint/2010/main" val="371926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46BFCC-3D43-97F2-582F-362FF7357A1F}"/>
              </a:ext>
            </a:extLst>
          </p:cNvPr>
          <p:cNvSpPr/>
          <p:nvPr/>
        </p:nvSpPr>
        <p:spPr>
          <a:xfrm>
            <a:off x="659876" y="256002"/>
            <a:ext cx="11052928" cy="568778"/>
          </a:xfrm>
          <a:prstGeom prst="rect">
            <a:avLst/>
          </a:prstGeom>
          <a:solidFill>
            <a:srgbClr val="81D6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AE17A6-69AB-C343-2E4A-43EF5CC45B8D}"/>
              </a:ext>
            </a:extLst>
          </p:cNvPr>
          <p:cNvSpPr>
            <a:spLocks noGrp="1"/>
          </p:cNvSpPr>
          <p:nvPr>
            <p:ph type="title"/>
          </p:nvPr>
        </p:nvSpPr>
        <p:spPr>
          <a:xfrm>
            <a:off x="659876" y="213057"/>
            <a:ext cx="10704530" cy="676373"/>
          </a:xfrm>
        </p:spPr>
        <p:txBody>
          <a:bodyPr>
            <a:noAutofit/>
          </a:bodyPr>
          <a:lstStyle/>
          <a:p>
            <a:r>
              <a:rPr lang="en-US" sz="2000" dirty="0">
                <a:latin typeface="Open Sans"/>
                <a:ea typeface="Open Sans"/>
                <a:cs typeface="Open Sans"/>
              </a:rPr>
              <a:t>YOUR TEMPLATE VS. THIRD PARTY TEMPLATE</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4">
            <a:extLst>
              <a:ext uri="{FF2B5EF4-FFF2-40B4-BE49-F238E27FC236}">
                <a16:creationId xmlns:a16="http://schemas.microsoft.com/office/drawing/2014/main" id="{4FCA7B1D-D9FF-DBBD-5644-2EEEA171B8BA}"/>
              </a:ext>
            </a:extLst>
          </p:cNvPr>
          <p:cNvSpPr>
            <a:spLocks noGrp="1"/>
          </p:cNvSpPr>
          <p:nvPr>
            <p:ph type="ftr" sz="quarter" idx="11"/>
          </p:nvPr>
        </p:nvSpPr>
        <p:spPr>
          <a:xfrm>
            <a:off x="296432" y="6319138"/>
            <a:ext cx="5967679" cy="365125"/>
          </a:xfrm>
        </p:spPr>
        <p:txBody>
          <a:bodyPr/>
          <a:lstStyle/>
          <a:p>
            <a:pPr algn="l">
              <a:spcAft>
                <a:spcPts val="600"/>
              </a:spcAft>
            </a:pPr>
            <a:r>
              <a:rPr lang="en-US" dirty="0"/>
              <a:t>©2023 Contract nerds united llc. This material is for training, not legal advice.</a:t>
            </a:r>
          </a:p>
        </p:txBody>
      </p:sp>
      <p:sp>
        <p:nvSpPr>
          <p:cNvPr id="6" name="Slide Number Placeholder 5">
            <a:extLst>
              <a:ext uri="{FF2B5EF4-FFF2-40B4-BE49-F238E27FC236}">
                <a16:creationId xmlns:a16="http://schemas.microsoft.com/office/drawing/2014/main" id="{D6D9E600-91F0-2B51-B2C4-0A52E9AA69D3}"/>
              </a:ext>
            </a:extLst>
          </p:cNvPr>
          <p:cNvSpPr>
            <a:spLocks noGrp="1"/>
          </p:cNvSpPr>
          <p:nvPr>
            <p:ph type="sldNum" sz="quarter" idx="12"/>
          </p:nvPr>
        </p:nvSpPr>
        <p:spPr>
          <a:xfrm>
            <a:off x="11228877" y="6319138"/>
            <a:ext cx="710647" cy="365125"/>
          </a:xfrm>
        </p:spPr>
        <p:txBody>
          <a:bodyPr>
            <a:normAutofit/>
          </a:bodyPr>
          <a:lstStyle/>
          <a:p>
            <a:pPr>
              <a:spcAft>
                <a:spcPts val="600"/>
              </a:spcAft>
            </a:pPr>
            <a:fld id="{38AB6432-E879-4FE7-87DD-5FEE9CC88187}" type="slidenum">
              <a:rPr lang="en-US" smtClean="0"/>
              <a:pPr>
                <a:spcAft>
                  <a:spcPts val="600"/>
                </a:spcAft>
              </a:pPr>
              <a:t>9</a:t>
            </a:fld>
            <a:endParaRPr lang="en-US"/>
          </a:p>
        </p:txBody>
      </p:sp>
      <p:pic>
        <p:nvPicPr>
          <p:cNvPr id="7" name="Picture 6" descr="A black and white logo&#10;&#10;Description automatically generated">
            <a:extLst>
              <a:ext uri="{FF2B5EF4-FFF2-40B4-BE49-F238E27FC236}">
                <a16:creationId xmlns:a16="http://schemas.microsoft.com/office/drawing/2014/main" id="{418B1C91-89E6-0E16-F1D6-C1E2699C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92" y="6385181"/>
            <a:ext cx="1099236" cy="233038"/>
          </a:xfrm>
          <a:prstGeom prst="rect">
            <a:avLst/>
          </a:prstGeom>
        </p:spPr>
      </p:pic>
      <p:sp>
        <p:nvSpPr>
          <p:cNvPr id="10" name="TextBox 9">
            <a:extLst>
              <a:ext uri="{FF2B5EF4-FFF2-40B4-BE49-F238E27FC236}">
                <a16:creationId xmlns:a16="http://schemas.microsoft.com/office/drawing/2014/main" id="{1A32039C-14F6-19FD-EFE5-3808D3F3F442}"/>
              </a:ext>
            </a:extLst>
          </p:cNvPr>
          <p:cNvSpPr txBox="1"/>
          <p:nvPr/>
        </p:nvSpPr>
        <p:spPr>
          <a:xfrm>
            <a:off x="607737" y="1260753"/>
            <a:ext cx="10147189" cy="523220"/>
          </a:xfrm>
          <a:prstGeom prst="rect">
            <a:avLst/>
          </a:prstGeom>
          <a:noFill/>
        </p:spPr>
        <p:txBody>
          <a:bodyPr wrap="square" rtlCol="0">
            <a:spAutoFit/>
          </a:bodyPr>
          <a:lstStyle/>
          <a:p>
            <a:r>
              <a:rPr lang="en-US" sz="2800" b="1" dirty="0">
                <a:latin typeface="Avenir Next LT Pro" panose="020B0504020202020204" pitchFamily="34" charset="0"/>
              </a:rPr>
              <a:t>How to negotiate the template:</a:t>
            </a:r>
          </a:p>
        </p:txBody>
      </p:sp>
      <p:sp>
        <p:nvSpPr>
          <p:cNvPr id="13" name="TextBox 12">
            <a:extLst>
              <a:ext uri="{FF2B5EF4-FFF2-40B4-BE49-F238E27FC236}">
                <a16:creationId xmlns:a16="http://schemas.microsoft.com/office/drawing/2014/main" id="{ED3BC562-D57D-7550-591F-460FAB0F2B1D}"/>
              </a:ext>
            </a:extLst>
          </p:cNvPr>
          <p:cNvSpPr txBox="1"/>
          <p:nvPr/>
        </p:nvSpPr>
        <p:spPr>
          <a:xfrm>
            <a:off x="659875" y="2226357"/>
            <a:ext cx="8272670" cy="188699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b="1" dirty="0"/>
              <a:t>Train your front-line team members</a:t>
            </a:r>
          </a:p>
          <a:p>
            <a:pPr marL="342900" indent="-342900">
              <a:lnSpc>
                <a:spcPct val="150000"/>
              </a:lnSpc>
              <a:buFont typeface="Arial" panose="020B0604020202020204" pitchFamily="34" charset="0"/>
              <a:buChar char="•"/>
            </a:pPr>
            <a:r>
              <a:rPr lang="en-US" sz="2000" b="1" dirty="0"/>
              <a:t>Run a gap analysis</a:t>
            </a:r>
          </a:p>
          <a:p>
            <a:pPr marL="342900" indent="-342900">
              <a:lnSpc>
                <a:spcPct val="150000"/>
              </a:lnSpc>
              <a:buFont typeface="Arial" panose="020B0604020202020204" pitchFamily="34" charset="0"/>
              <a:buChar char="•"/>
            </a:pPr>
            <a:r>
              <a:rPr lang="en-US" sz="2000" b="1" dirty="0"/>
              <a:t>Understand your deal breakers</a:t>
            </a:r>
          </a:p>
          <a:p>
            <a:pPr marL="342900" indent="-342900">
              <a:lnSpc>
                <a:spcPct val="150000"/>
              </a:lnSpc>
              <a:buFont typeface="Arial" panose="020B0604020202020204" pitchFamily="34" charset="0"/>
              <a:buChar char="•"/>
            </a:pPr>
            <a:r>
              <a:rPr lang="en-US" sz="2000" b="1" dirty="0"/>
              <a:t>Create custom templates for your most frequent or important deals</a:t>
            </a:r>
          </a:p>
        </p:txBody>
      </p:sp>
    </p:spTree>
    <p:extLst>
      <p:ext uri="{BB962C8B-B14F-4D97-AF65-F5344CB8AC3E}">
        <p14:creationId xmlns:p14="http://schemas.microsoft.com/office/powerpoint/2010/main" val="2338789516"/>
      </p:ext>
    </p:extLst>
  </p:cSld>
  <p:clrMapOvr>
    <a:masterClrMapping/>
  </p:clrMapOvr>
</p:sld>
</file>

<file path=ppt/theme/theme1.xml><?xml version="1.0" encoding="utf-8"?>
<a:theme xmlns:a="http://schemas.openxmlformats.org/drawingml/2006/main" name="EncaseVTI">
  <a:themeElements>
    <a:clrScheme name="Encase">
      <a:dk1>
        <a:sysClr val="windowText" lastClr="000000"/>
      </a:dk1>
      <a:lt1>
        <a:sysClr val="window" lastClr="FFFFFF"/>
      </a:lt1>
      <a:dk2>
        <a:srgbClr val="1E2121"/>
      </a:dk2>
      <a:lt2>
        <a:srgbClr val="EFECEB"/>
      </a:lt2>
      <a:accent1>
        <a:srgbClr val="717059"/>
      </a:accent1>
      <a:accent2>
        <a:srgbClr val="B9A17E"/>
      </a:accent2>
      <a:accent3>
        <a:srgbClr val="766752"/>
      </a:accent3>
      <a:accent4>
        <a:srgbClr val="A28578"/>
      </a:accent4>
      <a:accent5>
        <a:srgbClr val="6E736D"/>
      </a:accent5>
      <a:accent6>
        <a:srgbClr val="BE8366"/>
      </a:accent6>
      <a:hlink>
        <a:srgbClr val="B5714F"/>
      </a:hlink>
      <a:folHlink>
        <a:srgbClr val="7B6B4C"/>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81D693"/>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ncaseVTI" id="{C293990F-FDB3-4ED3-8175-FB79CE5A2A12}" vid="{A5662C19-271F-459F-B4ED-861A982376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5D1031B29D246A6FCDF7A770FB136" ma:contentTypeVersion="17" ma:contentTypeDescription="Create a new document." ma:contentTypeScope="" ma:versionID="95f69c5e7f85abf48f991645a834090b">
  <xsd:schema xmlns:xsd="http://www.w3.org/2001/XMLSchema" xmlns:xs="http://www.w3.org/2001/XMLSchema" xmlns:p="http://schemas.microsoft.com/office/2006/metadata/properties" xmlns:ns2="253218bf-3291-4aa3-adbd-b0c0bd5bbc9d" xmlns:ns3="6fe0f842-53b5-4558-bb54-e6c4b2afb399" targetNamespace="http://schemas.microsoft.com/office/2006/metadata/properties" ma:root="true" ma:fieldsID="78730cf7ee287da3669d90354c9823b7" ns2:_="" ns3:_="">
    <xsd:import namespace="253218bf-3291-4aa3-adbd-b0c0bd5bbc9d"/>
    <xsd:import namespace="6fe0f842-53b5-4558-bb54-e6c4b2afb3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3218bf-3291-4aa3-adbd-b0c0bd5bb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a3947c-d1c3-4fda-977a-e863c858a9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e0f842-53b5-4558-bb54-e6c4b2afb3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21c4971-5ca8-4bc0-a1ac-b68597eb9db5}" ma:internalName="TaxCatchAll" ma:showField="CatchAllData" ma:web="6fe0f842-53b5-4558-bb54-e6c4b2afb3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7A3187-C16D-427C-A678-F5C6E2891058}"/>
</file>

<file path=customXml/itemProps2.xml><?xml version="1.0" encoding="utf-8"?>
<ds:datastoreItem xmlns:ds="http://schemas.openxmlformats.org/officeDocument/2006/customXml" ds:itemID="{DB6DB9C7-C3F0-4EDC-9FC7-F3CA1810CCC5}"/>
</file>

<file path=docProps/app.xml><?xml version="1.0" encoding="utf-8"?>
<Properties xmlns="http://schemas.openxmlformats.org/officeDocument/2006/extended-properties" xmlns:vt="http://schemas.openxmlformats.org/officeDocument/2006/docPropsVTypes">
  <TotalTime>23510</TotalTime>
  <Words>9573</Words>
  <Application>Microsoft Office PowerPoint</Application>
  <PresentationFormat>Widescreen</PresentationFormat>
  <Paragraphs>687</Paragraphs>
  <Slides>61</Slides>
  <Notes>58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61</vt:i4>
      </vt:variant>
    </vt:vector>
  </HeadingPairs>
  <TitlesOfParts>
    <vt:vector size="78" baseType="lpstr">
      <vt:lpstr>Adobe Garamond Pro</vt:lpstr>
      <vt:lpstr>Arial</vt:lpstr>
      <vt:lpstr>Avenir Next LT Pro</vt:lpstr>
      <vt:lpstr>Avenir Next LT Pro Light</vt:lpstr>
      <vt:lpstr>Calibri</vt:lpstr>
      <vt:lpstr>Calibri Light</vt:lpstr>
      <vt:lpstr>Georgia</vt:lpstr>
      <vt:lpstr>inherit</vt:lpstr>
      <vt:lpstr>Montserrat</vt:lpstr>
      <vt:lpstr>Open Sans</vt:lpstr>
      <vt:lpstr>Open Sans ExtraBold</vt:lpstr>
      <vt:lpstr>Roboto</vt:lpstr>
      <vt:lpstr>Söhne</vt:lpstr>
      <vt:lpstr>Symbol</vt:lpstr>
      <vt:lpstr>Times New Roman</vt:lpstr>
      <vt:lpstr>Wingdings</vt:lpstr>
      <vt:lpstr>EncaseVTI</vt:lpstr>
      <vt:lpstr>Redline &amp; Negotiate CONTRACTS LIKE A PRO</vt:lpstr>
      <vt:lpstr>TODAY’S EXPERTS</vt:lpstr>
      <vt:lpstr>AGENDA: 10 TIPS</vt:lpstr>
      <vt:lpstr>HOW DOES THIS MAKE YOU FEEL?</vt:lpstr>
      <vt:lpstr>REDLINING SKILLS ARE LARGELY SELF-TAUGHT</vt:lpstr>
      <vt:lpstr>PowerPoint Presentation</vt:lpstr>
      <vt:lpstr>PowerPoint Presentation</vt:lpstr>
      <vt:lpstr>YOUR TEMPLATE VS. THIRD PARTY TEMPLATE</vt:lpstr>
      <vt:lpstr>YOUR TEMPLATE VS. THIRD PARTY TEMPLATE</vt:lpstr>
      <vt:lpstr>PowerPoint Presentation</vt:lpstr>
      <vt:lpstr>WHAT SHOULD WE EXPECT FROM EACH OTHER?</vt:lpstr>
      <vt:lpstr>PowerPoint Presentation</vt:lpstr>
      <vt:lpstr>PowerPoint Presentation</vt:lpstr>
      <vt:lpstr>FIVE COMMON NEGOTIATION STYLES</vt:lpstr>
      <vt:lpstr>EXAMPLE REDLINES 1</vt:lpstr>
      <vt:lpstr>EXAMPLE REDLINES 2</vt:lpstr>
      <vt:lpstr>PowerPoint Presentation</vt:lpstr>
      <vt:lpstr>What is the secret power word? </vt:lpstr>
      <vt:lpstr>PowerPoint Presentation</vt:lpstr>
      <vt:lpstr>PowerPoint Presentation</vt:lpstr>
      <vt:lpstr>WHEN TO USE COMMENTS </vt:lpstr>
      <vt:lpstr>WHERE TO PLACE COMMENTS</vt:lpstr>
      <vt:lpstr>PowerPoint Presentation</vt:lpstr>
      <vt:lpstr>REDLINES HELP FACILITATE INTERNAL ALIGNMENT</vt:lpstr>
      <vt:lpstr>REDLINES HELP FACILITATE INTERNAL ALIGNMENT</vt:lpstr>
      <vt:lpstr>COLOR-CODING METHOD</vt:lpstr>
      <vt:lpstr>PRESERVING ATTORNEY-CLIENT PRIVILEGE</vt:lpstr>
      <vt:lpstr>SAMPLE REDLINES </vt:lpstr>
      <vt:lpstr>PowerPoint Presentation</vt:lpstr>
      <vt:lpstr>PowerPoint Presentation</vt:lpstr>
      <vt:lpstr>SAMPLE REDLINES </vt:lpstr>
      <vt:lpstr>PowerPoint Presentation</vt:lpstr>
      <vt:lpstr>CLOSING CONTRACTS FASTER</vt:lpstr>
      <vt:lpstr>PowerPoint Presentation</vt:lpstr>
      <vt:lpstr>PowerPoint Presentation</vt:lpstr>
      <vt:lpstr>PowerPoint Presentation</vt:lpstr>
      <vt:lpstr>PREPARE FOR THE NEGOTIATION</vt:lpstr>
      <vt:lpstr>SOP: PREPARE FOR THE NEGOTIATION</vt:lpstr>
      <vt:lpstr>PowerPoint Presentation</vt:lpstr>
      <vt:lpstr>ALIGNING ON RISK INTERNALLY</vt:lpstr>
      <vt:lpstr>SAMPLE RISK ASSESSMENT TEMPLATE</vt:lpstr>
      <vt:lpstr>HOW TO USE CHATGPT TO PREP FOR THE NEGOTIATION</vt:lpstr>
      <vt:lpstr>HOW TO USE CHATGPT TO PREP FOR THE NEGOTIATION</vt:lpstr>
      <vt:lpstr>HOW TO USE CHATGPT TO PREP FOR THE NEGOTIATION</vt:lpstr>
      <vt:lpstr>HOW TO USE CHATGPT TO PREP FOR THE NEGOTIATION</vt:lpstr>
      <vt:lpstr>PowerPoint Presentation</vt:lpstr>
      <vt:lpstr>IRRITATORS TO AVOID</vt:lpstr>
      <vt:lpstr>WHAT EVEN IS INDUSTRY STANDARD?</vt:lpstr>
      <vt:lpstr>DELIVER WITH CONFIDENCE</vt:lpstr>
      <vt:lpstr>SAYING “I DON’T KNOW” WITH CONFIDENCE</vt:lpstr>
      <vt:lpstr>WAYS TO BUILD CONFIDENCE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Redline &amp; Negotiate Complex Clauses</dc:title>
  <dc:creator>Nada Alnajafi</dc:creator>
  <cp:lastModifiedBy>Nada Alnajafi</cp:lastModifiedBy>
  <cp:revision>138</cp:revision>
  <dcterms:created xsi:type="dcterms:W3CDTF">2023-07-03T23:21:54Z</dcterms:created>
  <dcterms:modified xsi:type="dcterms:W3CDTF">2023-10-23T04:34:29Z</dcterms:modified>
</cp:coreProperties>
</file>