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1" r:id="rId7"/>
    <p:sldId id="259" r:id="rId8"/>
    <p:sldId id="258" r:id="rId9"/>
    <p:sldId id="260" r:id="rId10"/>
    <p:sldId id="262" r:id="rId11"/>
    <p:sldId id="263" r:id="rId12"/>
    <p:sldId id="264" r:id="rId13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53110" algn="l" rtl="0" fontAlgn="base">
      <a:spcBef>
        <a:spcPct val="0"/>
      </a:spcBef>
      <a:spcAft>
        <a:spcPct val="0"/>
      </a:spcAft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306220" algn="l" rtl="0" fontAlgn="base">
      <a:spcBef>
        <a:spcPct val="0"/>
      </a:spcBef>
      <a:spcAft>
        <a:spcPct val="0"/>
      </a:spcAft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959331" algn="l" rtl="0" fontAlgn="base">
      <a:spcBef>
        <a:spcPct val="0"/>
      </a:spcBef>
      <a:spcAft>
        <a:spcPct val="0"/>
      </a:spcAft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612441" algn="l" rtl="0" fontAlgn="base">
      <a:spcBef>
        <a:spcPct val="0"/>
      </a:spcBef>
      <a:spcAft>
        <a:spcPct val="0"/>
      </a:spcAft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3265551" algn="l" defTabSz="653110" rtl="0" eaLnBrk="1" latinLnBrk="0" hangingPunct="1"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918661" algn="l" defTabSz="653110" rtl="0" eaLnBrk="1" latinLnBrk="0" hangingPunct="1"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4571771" algn="l" defTabSz="653110" rtl="0" eaLnBrk="1" latinLnBrk="0" hangingPunct="1"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5224882" algn="l" defTabSz="653110" rtl="0" eaLnBrk="1" latinLnBrk="0" hangingPunct="1">
      <a:defRPr sz="3428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7AB21"/>
    <a:srgbClr val="18771C"/>
    <a:srgbClr val="C2631B"/>
    <a:srgbClr val="E77620"/>
    <a:srgbClr val="F37C20"/>
    <a:srgbClr val="931B1D"/>
    <a:srgbClr val="E67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10"/>
    <p:restoredTop sz="94674"/>
  </p:normalViewPr>
  <p:slideViewPr>
    <p:cSldViewPr>
      <p:cViewPr>
        <p:scale>
          <a:sx n="44" d="100"/>
          <a:sy n="44" d="100"/>
        </p:scale>
        <p:origin x="57" y="60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2F75E21-3810-1644-9389-5162A19B7A37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191E695-C8D7-964F-8F13-B8C215C2F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 dirty="0">
                <a:latin typeface="Rockwel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 dirty="0">
                <a:latin typeface="Rockwel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 dirty="0">
                <a:latin typeface="Rockwel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 smtClean="0">
                <a:latin typeface="Rockwell"/>
              </a:defRPr>
            </a:lvl1pPr>
          </a:lstStyle>
          <a:p>
            <a:pPr>
              <a:defRPr/>
            </a:pPr>
            <a:fld id="{F035142B-5D42-E942-8617-765651A7C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93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Rockwell"/>
        <a:ea typeface="ＭＳ Ｐゴシック" charset="0"/>
        <a:cs typeface="ＭＳ Ｐゴシック" charset="0"/>
      </a:defRPr>
    </a:lvl1pPr>
    <a:lvl2pPr marL="65311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Rockwell"/>
        <a:ea typeface="ＭＳ Ｐゴシック" charset="0"/>
        <a:cs typeface="+mn-cs"/>
      </a:defRPr>
    </a:lvl2pPr>
    <a:lvl3pPr marL="130622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Rockwell"/>
        <a:ea typeface="ＭＳ Ｐゴシック" charset="0"/>
        <a:cs typeface="+mn-cs"/>
      </a:defRPr>
    </a:lvl3pPr>
    <a:lvl4pPr marL="195933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Rockwell"/>
        <a:ea typeface="ＭＳ Ｐゴシック" charset="0"/>
        <a:cs typeface="+mn-cs"/>
      </a:defRPr>
    </a:lvl4pPr>
    <a:lvl5pPr marL="261244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Rockwell"/>
        <a:ea typeface="ＭＳ Ｐゴシック" charset="0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AE5422-8A00-8B46-9F73-D401DF69FD1F}" type="slidenum">
              <a:rPr lang="en-US" sz="1200" i="0">
                <a:latin typeface="Rockwell" charset="0"/>
              </a:rPr>
              <a:pPr/>
              <a:t>1</a:t>
            </a:fld>
            <a:endParaRPr lang="en-US" sz="1200" i="0">
              <a:latin typeface="Rockwell" charset="0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Rockwel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1828799"/>
            <a:ext cx="8778240" cy="384429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56959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4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895600"/>
            <a:ext cx="12435840" cy="387096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E17196-BB98-1D4D-A3DD-9F390F71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71600"/>
            <a:ext cx="1243584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8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3749040"/>
            <a:ext cx="12435840" cy="303275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1524000"/>
            <a:ext cx="12435840" cy="2225040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87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71600"/>
            <a:ext cx="124358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743200"/>
            <a:ext cx="6096000" cy="41148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743200"/>
            <a:ext cx="6096000" cy="41148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29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24000"/>
            <a:ext cx="13167360" cy="15906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325564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4023361"/>
            <a:ext cx="6464301" cy="2758439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325564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4023361"/>
            <a:ext cx="6466840" cy="2758439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8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09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35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7373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1737361"/>
            <a:ext cx="8178800" cy="5120639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3131821"/>
            <a:ext cx="4813301" cy="372617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92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 with medium confidence">
            <a:extLst>
              <a:ext uri="{FF2B5EF4-FFF2-40B4-BE49-F238E27FC236}">
                <a16:creationId xmlns:a16="http://schemas.microsoft.com/office/drawing/2014/main" id="{DB1A63F6-F286-F0AC-95FD-987B61BBF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842" y="-4638"/>
            <a:ext cx="14630400" cy="822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40" b="0" i="0">
          <a:solidFill>
            <a:schemeClr val="tx2"/>
          </a:solidFill>
          <a:latin typeface="Whitney-Medium"/>
          <a:ea typeface="ＭＳ Ｐゴシック" charset="0"/>
          <a:cs typeface="Whitney-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5pPr>
      <a:lvl6pPr marL="54864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109728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64592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219456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har char="•"/>
        <a:defRPr sz="288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har char="–"/>
        <a:defRPr sz="288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5pPr>
      <a:lvl6pPr marL="301752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6616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11480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6344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software, multimedia&#10;&#10;Description automatically generated">
            <a:extLst>
              <a:ext uri="{FF2B5EF4-FFF2-40B4-BE49-F238E27FC236}">
                <a16:creationId xmlns:a16="http://schemas.microsoft.com/office/drawing/2014/main" id="{0E7AEC51-DEFA-349C-DD3A-E9587E9D8E9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2209800"/>
            <a:ext cx="1243584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1371600"/>
            <a:ext cx="12435840" cy="6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0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40" b="0" i="0">
          <a:solidFill>
            <a:schemeClr val="tx2"/>
          </a:solidFill>
          <a:latin typeface="Whitney-Medium"/>
          <a:ea typeface="ＭＳ Ｐゴシック" charset="0"/>
          <a:cs typeface="Whitney-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Rockwell" charset="0"/>
          <a:ea typeface="ＭＳ Ｐゴシック" charset="0"/>
          <a:cs typeface="ＭＳ Ｐゴシック" charset="0"/>
        </a:defRPr>
      </a:lvl5pPr>
      <a:lvl6pPr marL="54864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109728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64592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2194560" algn="l" rtl="0" eaLnBrk="1" fontAlgn="base" hangingPunct="1"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har char="•"/>
        <a:defRPr sz="288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har char="–"/>
        <a:defRPr sz="288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Whitney-Medium"/>
          <a:ea typeface="ＭＳ Ｐゴシック" charset="0"/>
          <a:cs typeface="Whitney-Medium"/>
        </a:defRPr>
      </a:lvl5pPr>
      <a:lvl6pPr marL="301752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6616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11480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6344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786FF-EEB0-4E9F-4636-891995A57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64DB47-9E27-E275-4AE2-48C1215DC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733800"/>
            <a:ext cx="12435840" cy="3870960"/>
          </a:xfrm>
        </p:spPr>
        <p:txBody>
          <a:bodyPr/>
          <a:lstStyle/>
          <a:p>
            <a:endParaRPr lang="en-US" sz="3200" b="1" dirty="0"/>
          </a:p>
          <a:p>
            <a:r>
              <a:rPr lang="en-US" sz="3200" b="1" dirty="0"/>
              <a:t>Catherine Nathan, Debra Forman, and Patricia (PJ) Trudeau</a:t>
            </a:r>
          </a:p>
          <a:p>
            <a:r>
              <a:rPr lang="en-US" sz="2400" b="1" dirty="0"/>
              <a:t>March 13, 2024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5D44D-6E6F-2079-FA08-1FB92A9F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52600"/>
            <a:ext cx="12435840" cy="1295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ACC Webinar Series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Understanding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the Interview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6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6FF73-A683-4F84-4F1B-FD976353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BBDE1F-AE2D-454D-C06A-EBDBBFD3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Interview Process – Before the Interview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1F497A-7551-70F4-D2FA-5A951DED432B}"/>
              </a:ext>
            </a:extLst>
          </p:cNvPr>
          <p:cNvSpPr txBox="1">
            <a:spLocks/>
          </p:cNvSpPr>
          <p:nvPr/>
        </p:nvSpPr>
        <p:spPr bwMode="auto">
          <a:xfrm>
            <a:off x="1905000" y="2737184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1pPr>
            <a:lvl2pPr marL="548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2pPr>
            <a:lvl3pPr marL="1097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3pPr>
            <a:lvl4pPr marL="1645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4pPr>
            <a:lvl5pPr marL="2194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5pPr>
            <a:lvl6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8404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3891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Start of the Process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Interviewing starts before getting an interview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Your reputation: in your industry, legal community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Professional interactions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LinkedIn Profile– importance of having an up-to-date profile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Your Personal Brand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How you market yourself before, during, and after the interview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How do others perceive you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The “Fit”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You vis a vis: the opportunity; your situation (push vs. pull); your interest in change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7696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40BA8-9DE5-5A48-A721-0CF73AB3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Interview Process – Your Prep Work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79DE3F-997A-8FF3-D428-575126457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963" y="2895600"/>
            <a:ext cx="12436475" cy="3870325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Interviewing with a recruiter or interviewing with a company executive – what’s the difference?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 your homework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If a public company, read the 10K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Know whom you are meeting with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Use Google!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Control your appearance and environment/how you are perceived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If on zoom, no barking dogs!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Check your lighting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Your resume should work for you for this company position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9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98A6-63E1-B3B0-3EB0-A21581FF3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C32B0-7A07-D774-BF3B-C2B7043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Interview Process– Top of Mind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7E703A-2A2F-6087-51A4-E8525BC64CB7}"/>
              </a:ext>
            </a:extLst>
          </p:cNvPr>
          <p:cNvSpPr txBox="1">
            <a:spLocks/>
          </p:cNvSpPr>
          <p:nvPr/>
        </p:nvSpPr>
        <p:spPr bwMode="auto">
          <a:xfrm>
            <a:off x="2057400" y="2514600"/>
            <a:ext cx="10515600" cy="48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1pPr>
            <a:lvl2pPr marL="548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2pPr>
            <a:lvl3pPr marL="1097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3pPr>
            <a:lvl4pPr marL="1645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4pPr>
            <a:lvl5pPr marL="2194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5pPr>
            <a:lvl6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8404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3891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The interview is an opportunity for both you and the interviewers to learn about each other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Everything on your CV is fair game: expect questions!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Proudly share your accomplishments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Not effective to speak poorly of your current/previous employers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Be purposeful in your answers to provide value for you/interviewer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Stay focused, engaged, professional: in attire, demeanor, interactions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Remember to turn off your cell phone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If you would like to take notes, check if acceptable; but do not bring a computer to the interview</a:t>
            </a:r>
          </a:p>
          <a:p>
            <a:pPr algn="l"/>
            <a:endParaRPr lang="en-US" kern="0" dirty="0"/>
          </a:p>
          <a:p>
            <a:pPr algn="l"/>
            <a:endParaRPr lang="en-US" kern="0" dirty="0"/>
          </a:p>
          <a:p>
            <a:pPr algn="l"/>
            <a:endParaRPr lang="en-US" kern="0" dirty="0"/>
          </a:p>
          <a:p>
            <a:pPr algn="l"/>
            <a:endParaRPr lang="en-US" kern="0" dirty="0"/>
          </a:p>
          <a:p>
            <a:pPr algn="l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18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1711-36E3-A49E-F466-E9162221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72DE1-D1ED-FB4F-2594-E86C53D5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Interview Process– The Interview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A77C1E-BD67-6ABC-E61C-8D2BCCA0E19B}"/>
              </a:ext>
            </a:extLst>
          </p:cNvPr>
          <p:cNvSpPr txBox="1">
            <a:spLocks/>
          </p:cNvSpPr>
          <p:nvPr/>
        </p:nvSpPr>
        <p:spPr bwMode="auto">
          <a:xfrm>
            <a:off x="2209800" y="2638926"/>
            <a:ext cx="10515600" cy="48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1pPr>
            <a:lvl2pPr marL="548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2pPr>
            <a:lvl3pPr marL="1097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3pPr>
            <a:lvl4pPr marL="1645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4pPr>
            <a:lvl5pPr marL="2194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5pPr>
            <a:lvl6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8404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3891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Do not have an agenda: it’s their interview, not yours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Aim for a conversation: easier to share information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Answer all questions asked of you – try not to dodge or reframe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Listen carefully, pause, and speak when it is your turn to do so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Remain thoughtful: it’s okay to pause to respond effectively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The interviewer may not touch on every part of your resume; try not to refocus the conversation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/>
              <a:t>Use humor where appropriate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ker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ker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ker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9715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E3A3-176B-CE4B-2768-3F995212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D9489-55BC-A37B-6AEE-E8720C28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Interview Process– Potential Questions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1592E3-F1A5-9902-D59B-2FEA0E258A7C}"/>
              </a:ext>
            </a:extLst>
          </p:cNvPr>
          <p:cNvSpPr txBox="1">
            <a:spLocks/>
          </p:cNvSpPr>
          <p:nvPr/>
        </p:nvSpPr>
        <p:spPr bwMode="auto">
          <a:xfrm>
            <a:off x="1905000" y="2438400"/>
            <a:ext cx="10515600" cy="48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1pPr>
            <a:lvl2pPr marL="548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2pPr>
            <a:lvl3pPr marL="1097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3pPr>
            <a:lvl4pPr marL="1645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4pPr>
            <a:lvl5pPr marL="2194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5pPr>
            <a:lvl6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8404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3891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about interfacing with the CEO and board of directors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about interfacing with senior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on leadership and management situations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about global experience: not necessary to have lived/worked abroad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about IP and patent litigation especially if the opportunity is in the technology or healthcare sectors; exposure is sufficient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Questions about compensation and title: depends on each situation how you respond/what you provide/what you ask; be prepared to answer questions around compensation “expectation”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Your questions: your prepared questions might have been answered, if so, don’t ask; consider asking one that is a natural follow-through from the interview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845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E871-E568-48EA-B8A3-FA95061E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C1763-78E6-EE9C-33D0-896C5E23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Interview Process – After the Interview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AEC22E-AA6B-4DF1-C1B5-49C8B858F135}"/>
              </a:ext>
            </a:extLst>
          </p:cNvPr>
          <p:cNvSpPr txBox="1">
            <a:spLocks/>
          </p:cNvSpPr>
          <p:nvPr/>
        </p:nvSpPr>
        <p:spPr bwMode="auto">
          <a:xfrm>
            <a:off x="1447800" y="2438400"/>
            <a:ext cx="10515600" cy="486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1pPr>
            <a:lvl2pPr marL="548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8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2pPr>
            <a:lvl3pPr marL="1097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3pPr>
            <a:lvl4pPr marL="1645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4pPr>
            <a:lvl5pPr marL="2194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>
                <a:solidFill>
                  <a:schemeClr val="tx1"/>
                </a:solidFill>
                <a:latin typeface="Whitney-Medium"/>
                <a:ea typeface="ＭＳ Ｐゴシック" charset="0"/>
                <a:cs typeface="Whitney-Medium"/>
              </a:defRPr>
            </a:lvl5pPr>
            <a:lvl6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918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8404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3891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Your follow-up note is: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Typically done by email, succinct, bullets if raising key points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Your opportunity to collect your thoughts, send a crafted email, with no typos, within 24-48 hours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Your opportunity to thank them for their consideration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Your opportunity to highlight areas of their interest and yours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Your opportunity to discuss key issues of theirs that you might not have spent the appropriate time during the interview</a:t>
            </a:r>
          </a:p>
          <a:p>
            <a:pPr marL="1005840" lvl="1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Your opportunity to confirm your interest and that you look forward to next steps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kern="0" dirty="0"/>
              <a:t>Important to be patient; the process often takes time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07248451"/>
      </p:ext>
    </p:extLst>
  </p:cSld>
  <p:clrMapOvr>
    <a:masterClrMapping/>
  </p:clrMapOvr>
</p:sld>
</file>

<file path=ppt/theme/theme1.xml><?xml version="1.0" encoding="utf-8"?>
<a:theme xmlns:a="http://schemas.openxmlformats.org/drawingml/2006/main" name="ACC-PowerPoint-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30608-Career_Corner-PPT-Template" id="{90BF9BA1-369C-42F2-9CCA-639AF5FA6909}" vid="{B8732156-589D-4FA5-B48F-B91BEF2142BE}"/>
    </a:ext>
  </a:extLst>
</a:theme>
</file>

<file path=ppt/theme/theme2.xml><?xml version="1.0" encoding="utf-8"?>
<a:theme xmlns:a="http://schemas.openxmlformats.org/drawingml/2006/main" name="1_ACC-PowerPoint-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30608-Career_Corner-PPT-Template" id="{90BF9BA1-369C-42F2-9CCA-639AF5FA6909}" vid="{B5EEF015-BB36-4996-AD0B-D98F152ABA2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e0f842-53b5-4558-bb54-e6c4b2afb399" xsi:nil="true"/>
    <lcf76f155ced4ddcb4097134ff3c332f xmlns="253218bf-3291-4aa3-adbd-b0c0bd5bbc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D1031B29D246A6FCDF7A770FB136" ma:contentTypeVersion="16" ma:contentTypeDescription="Create a new document." ma:contentTypeScope="" ma:versionID="734628ea18ddcbea90606e23f87f9c5a">
  <xsd:schema xmlns:xsd="http://www.w3.org/2001/XMLSchema" xmlns:xs="http://www.w3.org/2001/XMLSchema" xmlns:p="http://schemas.microsoft.com/office/2006/metadata/properties" xmlns:ns2="253218bf-3291-4aa3-adbd-b0c0bd5bbc9d" xmlns:ns3="6fe0f842-53b5-4558-bb54-e6c4b2afb399" targetNamespace="http://schemas.microsoft.com/office/2006/metadata/properties" ma:root="true" ma:fieldsID="c7672dfb7cc938616f25986f5be438fa" ns2:_="" ns3:_="">
    <xsd:import namespace="253218bf-3291-4aa3-adbd-b0c0bd5bbc9d"/>
    <xsd:import namespace="6fe0f842-53b5-4558-bb54-e6c4b2afb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18bf-3291-4aa3-adbd-b0c0bd5b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a3947c-d1c3-4fda-977a-e863c858a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f842-53b5-4558-bb54-e6c4b2afb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eb6ff5-d299-4b26-8037-4a601544bdce}" ma:internalName="TaxCatchAll" ma:showField="CatchAllData" ma:web="6fe0f842-53b5-4558-bb54-e6c4b2afb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EE1A5-B850-4C24-892E-7A8B5D6125EF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b22504cd-6f29-47e1-8140-e4265f1164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5557139-1d47-4c54-b78a-b0bef6cb9f50"/>
    <ds:schemaRef ds:uri="http://www.w3.org/XML/1998/namespace"/>
    <ds:schemaRef ds:uri="6fe0f842-53b5-4558-bb54-e6c4b2afb399"/>
    <ds:schemaRef ds:uri="253218bf-3291-4aa3-adbd-b0c0bd5bbc9d"/>
  </ds:schemaRefs>
</ds:datastoreItem>
</file>

<file path=customXml/itemProps2.xml><?xml version="1.0" encoding="utf-8"?>
<ds:datastoreItem xmlns:ds="http://schemas.openxmlformats.org/officeDocument/2006/customXml" ds:itemID="{4FEBD1A4-277F-412A-BBB5-81B6EEA0B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218bf-3291-4aa3-adbd-b0c0bd5bbc9d"/>
    <ds:schemaRef ds:uri="6fe0f842-53b5-4558-bb54-e6c4b2afb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E8A103-2BCA-47EE-8C80-8310DC301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230608-Career_Corner-PPT-Template (1)</Template>
  <TotalTime>0</TotalTime>
  <Words>595</Words>
  <Application>Microsoft Office PowerPoint</Application>
  <PresentationFormat>Custom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Rockwell</vt:lpstr>
      <vt:lpstr>Whitney-Medium</vt:lpstr>
      <vt:lpstr>ACC-PowerPoint-template</vt:lpstr>
      <vt:lpstr>1_ACC-PowerPoint-template</vt:lpstr>
      <vt:lpstr>PowerPoint Presentation</vt:lpstr>
      <vt:lpstr>ACC Webinar Series Understanding the Interview Process</vt:lpstr>
      <vt:lpstr>The Interview Process – Before the Interview</vt:lpstr>
      <vt:lpstr>The Interview Process – Your Prep Work</vt:lpstr>
      <vt:lpstr>The Interview Process– Top of Mind</vt:lpstr>
      <vt:lpstr>The Interview Process– The Interview</vt:lpstr>
      <vt:lpstr>The Interview Process– Potential Questions</vt:lpstr>
      <vt:lpstr>The Interview Process – After the Interview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(PJ) Trudeau</dc:creator>
  <cp:lastModifiedBy>Patricia (PJ) Trudeau</cp:lastModifiedBy>
  <cp:revision>1</cp:revision>
  <cp:lastPrinted>2013-10-22T21:16:28Z</cp:lastPrinted>
  <dcterms:created xsi:type="dcterms:W3CDTF">2024-02-26T22:19:49Z</dcterms:created>
  <dcterms:modified xsi:type="dcterms:W3CDTF">2024-02-26T22:20:45Z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0x0101007C11ECA36153C4459712A2B1FA3D168E</vt:lpwstr>
  </property>
  <property fmtid="{D5CDD505-2E9C-101B-9397-08002B2CF9AE}" pid="3" name="Order">
    <vt:r8>4200</vt:r8>
  </property>
  <property fmtid="{D5CDD505-2E9C-101B-9397-08002B2CF9AE}" pid="4" name="MediaServiceImageTags">
    <vt:lpwstr/>
  </property>
</Properties>
</file>